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  <Override PartName="/ppt/tags/tag1.xml" ContentType="application/vnd.openxmlformats-officedocument.presentationml.tags+xml"/>
  <Default Extension="doc" ContentType="application/msword"/>
  <Default Extension="pict" ContentType="image/pict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50" r:id="rId1"/>
  </p:sldMasterIdLst>
  <p:notesMasterIdLst>
    <p:notesMasterId r:id="rId4"/>
  </p:notesMasterIdLst>
  <p:sldIdLst>
    <p:sldId id="350" r:id="rId2"/>
    <p:sldId id="879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chemeClr val="tx1"/>
    </p:penClr>
  </p:showPr>
  <p:clrMru>
    <a:srgbClr val="FF00FF"/>
    <a:srgbClr val="000000"/>
    <a:srgbClr val="0000FF"/>
    <a:srgbClr val="FF0000"/>
    <a:srgbClr val="780101"/>
    <a:srgbClr val="5B5859"/>
    <a:srgbClr val="303536"/>
    <a:srgbClr val="D1556F"/>
    <a:srgbClr val="F1FDFC"/>
    <a:srgbClr val="F8FD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2565" autoAdjust="0"/>
    <p:restoredTop sz="98288" autoAdjust="0"/>
  </p:normalViewPr>
  <p:slideViewPr>
    <p:cSldViewPr>
      <p:cViewPr>
        <p:scale>
          <a:sx n="100" d="100"/>
          <a:sy n="100" d="100"/>
        </p:scale>
        <p:origin x="-400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7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tableStyles" Target="tableStyles.xml"/><Relationship Id="rId3" Type="http://schemas.openxmlformats.org/officeDocument/2006/relationships/slide" Target="slides/slide2.xml"/><Relationship Id="rId6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  <a:p>
            <a:pPr lvl="0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5BC6680-198D-A648-B994-BC5CA6F2DD4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6A61DB-E00F-5E45-8A1B-0D859F8E8FFB}" type="slidenum">
              <a:rPr lang="en-US"/>
              <a:pPr/>
              <a:t>1</a:t>
            </a:fld>
            <a:endParaRPr lang="en-US"/>
          </a:p>
        </p:txBody>
      </p:sp>
      <p:sp>
        <p:nvSpPr>
          <p:cNvPr id="1996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83BD60-757B-AF44-B219-AC2A78781763}" type="slidenum">
              <a:rPr lang="en-US"/>
              <a:pPr/>
              <a:t>2</a:t>
            </a:fld>
            <a:endParaRPr lang="en-US"/>
          </a:p>
        </p:txBody>
      </p:sp>
      <p:sp>
        <p:nvSpPr>
          <p:cNvPr id="196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106D9E6-14B4-7C41-ABA8-75C0A877AB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C024633-9D9D-5B46-9F6C-64F1DB0FEC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F066F84-E628-CD43-975E-BEC512AF29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CDC9DBB-B358-314F-8632-668B6EBB0B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28ED8AB-6D4E-404E-9D75-5E07487A1F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4937A8B-54C2-F54D-BB81-2AA2506EFC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B94EB7A-8FC6-0D42-B98D-8DE5EDC5E0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200D722-0128-FD49-81F7-CAED979899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738CE9D-F144-1344-8B14-5EEC536B6E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0D98DF2-8C7E-3640-BFEE-2D0776DAEC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25861D5-4EAB-3747-8230-066A693B32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2F3D817C-FE02-E246-9463-EC32DCAAF55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1" Type="http://schemas.openxmlformats.org/officeDocument/2006/relationships/vmlDrawing" Target="../drawings/vmlDrawing1.vml"/><Relationship Id="rId2" Type="http://schemas.openxmlformats.org/officeDocument/2006/relationships/tags" Target="../tags/tag1.xml"/><Relationship Id="rId3" Type="http://schemas.openxmlformats.org/officeDocument/2006/relationships/slideLayout" Target="../slideLayouts/slideLayout1.xml"/><Relationship Id="rId5" Type="http://schemas.openxmlformats.org/officeDocument/2006/relationships/oleObject" Target="../embeddings/Microsoft_Word_97_-_2004_Document1.doc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400" dirty="0">
                <a:solidFill>
                  <a:schemeClr val="tx2"/>
                </a:solidFill>
                <a:latin typeface="Times" charset="0"/>
              </a:rPr>
              <a:t>Chemistry 125:</a:t>
            </a:r>
            <a:r>
              <a:rPr lang="en-US" sz="4400" dirty="0" smtClean="0">
                <a:solidFill>
                  <a:schemeClr val="tx2"/>
                </a:solidFill>
                <a:latin typeface="Times" charset="0"/>
              </a:rPr>
              <a:t> review session</a:t>
            </a:r>
            <a:br>
              <a:rPr lang="en-US" sz="4400" dirty="0" smtClean="0">
                <a:solidFill>
                  <a:schemeClr val="tx2"/>
                </a:solidFill>
                <a:latin typeface="Times" charset="0"/>
              </a:rPr>
            </a:br>
            <a:r>
              <a:rPr lang="en-US" sz="3200" dirty="0">
                <a:solidFill>
                  <a:schemeClr val="tx2"/>
                </a:solidFill>
                <a:latin typeface="Times" charset="0"/>
              </a:rPr>
              <a:t>April</a:t>
            </a:r>
            <a:r>
              <a:rPr lang="en-US" sz="3200" dirty="0" smtClean="0">
                <a:solidFill>
                  <a:schemeClr val="tx2"/>
                </a:solidFill>
                <a:latin typeface="Times" charset="0"/>
              </a:rPr>
              <a:t> 6, 2011</a:t>
            </a:r>
            <a:br>
              <a:rPr lang="en-US" sz="3200" dirty="0" smtClean="0">
                <a:solidFill>
                  <a:schemeClr val="tx2"/>
                </a:solidFill>
                <a:latin typeface="Times" charset="0"/>
              </a:rPr>
            </a:br>
            <a:r>
              <a:rPr lang="en-US" sz="3200" dirty="0" smtClean="0">
                <a:solidFill>
                  <a:srgbClr val="0000FF"/>
                </a:solidFill>
                <a:latin typeface="Times" charset="0"/>
              </a:rPr>
              <a:t/>
            </a:r>
            <a:br>
              <a:rPr lang="en-US" sz="3200" dirty="0" smtClean="0">
                <a:solidFill>
                  <a:srgbClr val="0000FF"/>
                </a:solidFill>
                <a:latin typeface="Times" charset="0"/>
              </a:rPr>
            </a:br>
            <a:r>
              <a:rPr lang="en-US" sz="2800" dirty="0" smtClean="0">
                <a:solidFill>
                  <a:srgbClr val="0000FF"/>
                </a:solidFill>
                <a:latin typeface="Times" charset="0"/>
              </a:rPr>
              <a:t>This slide was used in reviewing NMR.</a:t>
            </a:r>
          </a:p>
          <a:p>
            <a:pPr algn="ctr" eaLnBrk="1" hangingPunct="1"/>
            <a:endParaRPr lang="en-US" sz="2800" dirty="0" smtClean="0">
              <a:solidFill>
                <a:srgbClr val="0000FF"/>
              </a:solidFill>
              <a:latin typeface="Times" charset="0"/>
            </a:endParaRPr>
          </a:p>
          <a:p>
            <a:pPr algn="ctr" eaLnBrk="1" hangingPunct="1"/>
            <a:r>
              <a:rPr lang="en-US" sz="2800" dirty="0" smtClean="0">
                <a:solidFill>
                  <a:srgbClr val="0000FF"/>
                </a:solidFill>
                <a:latin typeface="Times" charset="0"/>
              </a:rPr>
              <a:t>The corresponding portion of the Audio</a:t>
            </a:r>
          </a:p>
          <a:p>
            <a:pPr algn="ctr" eaLnBrk="1" hangingPunct="1"/>
            <a:r>
              <a:rPr lang="en-US" sz="2800" dirty="0" smtClean="0">
                <a:solidFill>
                  <a:srgbClr val="0000FF"/>
                </a:solidFill>
                <a:latin typeface="Times" charset="0"/>
              </a:rPr>
              <a:t>file comes between 1:58 and 2</a:t>
            </a:r>
            <a:r>
              <a:rPr lang="en-US" sz="2800" smtClean="0">
                <a:solidFill>
                  <a:srgbClr val="0000FF"/>
                </a:solidFill>
                <a:latin typeface="Times" charset="0"/>
              </a:rPr>
              <a:t>:13.</a:t>
            </a:r>
            <a:endParaRPr lang="en-US" dirty="0">
              <a:solidFill>
                <a:srgbClr val="FF0000"/>
              </a:solidFill>
              <a:latin typeface="Times" charset="0"/>
            </a:endParaRPr>
          </a:p>
        </p:txBody>
      </p:sp>
      <p:sp>
        <p:nvSpPr>
          <p:cNvPr id="198659" name="Rectangle 3"/>
          <p:cNvSpPr>
            <a:spLocks noChangeArrowheads="1"/>
          </p:cNvSpPr>
          <p:nvPr/>
        </p:nvSpPr>
        <p:spPr bwMode="auto">
          <a:xfrm>
            <a:off x="685800" y="4724400"/>
            <a:ext cx="8001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>
              <a:lnSpc>
                <a:spcPct val="140000"/>
              </a:lnSpc>
              <a:tabLst>
                <a:tab pos="474663" algn="l"/>
              </a:tabLst>
            </a:pPr>
            <a:r>
              <a:rPr lang="en-US" sz="1200" i="1">
                <a:latin typeface="Times" charset="0"/>
              </a:rPr>
              <a:t>      </a:t>
            </a:r>
            <a:r>
              <a:rPr lang="en-US" sz="1200" i="1">
                <a:solidFill>
                  <a:schemeClr val="bg1"/>
                </a:solidFill>
                <a:latin typeface="Times" charset="0"/>
              </a:rPr>
              <a:t>This</a:t>
            </a:r>
            <a:endParaRPr lang="en-US" sz="1200" i="1">
              <a:latin typeface="Times" charset="0"/>
            </a:endParaRPr>
          </a:p>
        </p:txBody>
      </p:sp>
      <p:grpSp>
        <p:nvGrpSpPr>
          <p:cNvPr id="198660" name="Group 4"/>
          <p:cNvGrpSpPr>
            <a:grpSpLocks/>
          </p:cNvGrpSpPr>
          <p:nvPr/>
        </p:nvGrpSpPr>
        <p:grpSpPr bwMode="auto">
          <a:xfrm>
            <a:off x="7994650" y="6019800"/>
            <a:ext cx="1066800" cy="687388"/>
            <a:chOff x="5036" y="3792"/>
            <a:chExt cx="672" cy="433"/>
          </a:xfrm>
        </p:grpSpPr>
        <p:pic>
          <p:nvPicPr>
            <p:cNvPr id="198661" name="Picture 5" descr="CClicens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57" y="3792"/>
              <a:ext cx="432" cy="158"/>
            </a:xfrm>
            <a:prstGeom prst="rect">
              <a:avLst/>
            </a:prstGeom>
            <a:noFill/>
          </p:spPr>
        </p:pic>
        <p:sp>
          <p:nvSpPr>
            <p:cNvPr id="198662" name="Text Box 6"/>
            <p:cNvSpPr txBox="1">
              <a:spLocks noChangeArrowheads="1"/>
            </p:cNvSpPr>
            <p:nvPr/>
          </p:nvSpPr>
          <p:spPr bwMode="auto">
            <a:xfrm>
              <a:off x="5036" y="3936"/>
              <a:ext cx="672" cy="2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800"/>
                <a:t>For copyright notice see final page of this file</a:t>
              </a:r>
            </a:p>
          </p:txBody>
        </p:sp>
      </p:grpSp>
    </p:spTree>
  </p:cSld>
  <p:clrMapOvr>
    <a:masterClrMapping/>
  </p:clrMapOvr>
  <p:transition advTm="585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68132" name="Object 4"/>
          <p:cNvGraphicFramePr>
            <a:graphicFrameLocks noChangeAspect="1"/>
          </p:cNvGraphicFramePr>
          <p:nvPr/>
        </p:nvGraphicFramePr>
        <p:xfrm>
          <a:off x="228600" y="457200"/>
          <a:ext cx="8686800" cy="5997575"/>
        </p:xfrm>
        <a:graphic>
          <a:graphicData uri="http://schemas.openxmlformats.org/presentationml/2006/ole">
            <p:oleObj spid="_x0000_s55298" name="Document" r:id="rId5" imgW="5690616" imgH="3928872" progId="Word.Document.8">
              <p:embed/>
            </p:oleObj>
          </a:graphicData>
        </a:graphic>
      </p:graphicFrame>
      <p:grpSp>
        <p:nvGrpSpPr>
          <p:cNvPr id="93" name="Group 92"/>
          <p:cNvGrpSpPr/>
          <p:nvPr/>
        </p:nvGrpSpPr>
        <p:grpSpPr>
          <a:xfrm>
            <a:off x="1181100" y="762000"/>
            <a:ext cx="2678112" cy="2133600"/>
            <a:chOff x="1181100" y="762000"/>
            <a:chExt cx="2678112" cy="2133600"/>
          </a:xfrm>
        </p:grpSpPr>
        <p:sp>
          <p:nvSpPr>
            <p:cNvPr id="75" name="Rectangle 74"/>
            <p:cNvSpPr/>
            <p:nvPr/>
          </p:nvSpPr>
          <p:spPr bwMode="auto">
            <a:xfrm>
              <a:off x="3386130" y="762000"/>
              <a:ext cx="304800" cy="304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1181100" y="2590800"/>
              <a:ext cx="304800" cy="304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3554412" y="2571690"/>
              <a:ext cx="304800" cy="304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1231900" y="774700"/>
              <a:ext cx="304800" cy="304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1752600" y="768290"/>
              <a:ext cx="304800" cy="304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1801812" y="2590800"/>
              <a:ext cx="304800" cy="304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3348030" y="685800"/>
            <a:ext cx="360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A</a:t>
            </a:r>
            <a:endParaRPr lang="en-US" sz="2000" b="1" dirty="0"/>
          </a:p>
        </p:txBody>
      </p:sp>
      <p:sp>
        <p:nvSpPr>
          <p:cNvPr id="80" name="TextBox 79"/>
          <p:cNvSpPr txBox="1"/>
          <p:nvPr/>
        </p:nvSpPr>
        <p:spPr>
          <a:xfrm>
            <a:off x="1143000" y="2514600"/>
            <a:ext cx="369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D</a:t>
            </a:r>
            <a:endParaRPr lang="en-US" sz="2000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3516312" y="2495490"/>
            <a:ext cx="369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C</a:t>
            </a:r>
            <a:endParaRPr lang="en-US" sz="2000" b="1" dirty="0"/>
          </a:p>
        </p:txBody>
      </p:sp>
      <p:sp>
        <p:nvSpPr>
          <p:cNvPr id="86" name="TextBox 85"/>
          <p:cNvSpPr txBox="1"/>
          <p:nvPr/>
        </p:nvSpPr>
        <p:spPr>
          <a:xfrm>
            <a:off x="1193800" y="698500"/>
            <a:ext cx="369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D</a:t>
            </a:r>
            <a:endParaRPr lang="en-US" sz="2000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1714500" y="692090"/>
            <a:ext cx="369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B</a:t>
            </a:r>
            <a:endParaRPr lang="en-US" sz="2000" b="1" dirty="0"/>
          </a:p>
        </p:txBody>
      </p:sp>
      <p:sp>
        <p:nvSpPr>
          <p:cNvPr id="92" name="TextBox 91"/>
          <p:cNvSpPr txBox="1"/>
          <p:nvPr/>
        </p:nvSpPr>
        <p:spPr>
          <a:xfrm>
            <a:off x="1763712" y="2514600"/>
            <a:ext cx="369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B</a:t>
            </a:r>
            <a:endParaRPr lang="en-US" sz="2000" b="1" dirty="0"/>
          </a:p>
        </p:txBody>
      </p:sp>
      <p:sp>
        <p:nvSpPr>
          <p:cNvPr id="1968140" name="Text Box 12"/>
          <p:cNvSpPr txBox="1">
            <a:spLocks noChangeArrowheads="1"/>
          </p:cNvSpPr>
          <p:nvPr/>
        </p:nvSpPr>
        <p:spPr bwMode="auto">
          <a:xfrm>
            <a:off x="3048000" y="3429000"/>
            <a:ext cx="167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There is no reciprocal 3 Hz quintet for </a:t>
            </a:r>
            <a:r>
              <a:rPr lang="en-US" sz="1600">
                <a:solidFill>
                  <a:srgbClr val="FF0000"/>
                </a:solidFill>
              </a:rPr>
              <a:t>A</a:t>
            </a:r>
            <a:r>
              <a:rPr lang="en-US" sz="1600"/>
              <a:t>!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051425" y="3657600"/>
            <a:ext cx="47625" cy="304800"/>
            <a:chOff x="3182" y="2256"/>
            <a:chExt cx="30" cy="192"/>
          </a:xfrm>
        </p:grpSpPr>
        <p:sp>
          <p:nvSpPr>
            <p:cNvPr id="1968133" name="Line 5"/>
            <p:cNvSpPr>
              <a:spLocks noChangeShapeType="1"/>
            </p:cNvSpPr>
            <p:nvPr/>
          </p:nvSpPr>
          <p:spPr bwMode="auto">
            <a:xfrm>
              <a:off x="3182" y="2256"/>
              <a:ext cx="0" cy="19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8134" name="Line 6"/>
            <p:cNvSpPr>
              <a:spLocks noChangeShapeType="1"/>
            </p:cNvSpPr>
            <p:nvPr/>
          </p:nvSpPr>
          <p:spPr bwMode="auto">
            <a:xfrm>
              <a:off x="3212" y="2256"/>
              <a:ext cx="0" cy="19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68136" name="Text Box 8"/>
          <p:cNvSpPr txBox="1">
            <a:spLocks noChangeArrowheads="1"/>
          </p:cNvSpPr>
          <p:nvPr/>
        </p:nvSpPr>
        <p:spPr bwMode="auto">
          <a:xfrm>
            <a:off x="3886200" y="2832100"/>
            <a:ext cx="2362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Could this 3 Hz doublet be due to long-range splitting by </a:t>
            </a:r>
            <a:r>
              <a:rPr lang="en-US" sz="1600">
                <a:solidFill>
                  <a:srgbClr val="FF0000"/>
                </a:solidFill>
              </a:rPr>
              <a:t>A</a:t>
            </a:r>
            <a:r>
              <a:rPr lang="en-US" sz="1600"/>
              <a:t>?</a:t>
            </a:r>
          </a:p>
        </p:txBody>
      </p:sp>
      <p:sp>
        <p:nvSpPr>
          <p:cNvPr id="1968141" name="Text Box 13"/>
          <p:cNvSpPr txBox="1">
            <a:spLocks noChangeArrowheads="1"/>
          </p:cNvSpPr>
          <p:nvPr/>
        </p:nvSpPr>
        <p:spPr bwMode="auto">
          <a:xfrm>
            <a:off x="2286000" y="4343400"/>
            <a:ext cx="16764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Just the 7 Hz triplet from </a:t>
            </a:r>
            <a:r>
              <a:rPr lang="en-US" sz="1600">
                <a:solidFill>
                  <a:srgbClr val="FF0000"/>
                </a:solidFill>
              </a:rPr>
              <a:t>C</a:t>
            </a:r>
            <a:r>
              <a:rPr lang="en-US" sz="1600"/>
              <a:t>!</a:t>
            </a:r>
          </a:p>
        </p:txBody>
      </p:sp>
      <p:sp>
        <p:nvSpPr>
          <p:cNvPr id="1968143" name="Text Box 15"/>
          <p:cNvSpPr txBox="1">
            <a:spLocks noChangeArrowheads="1"/>
          </p:cNvSpPr>
          <p:nvPr/>
        </p:nvSpPr>
        <p:spPr bwMode="auto">
          <a:xfrm>
            <a:off x="6705600" y="6153150"/>
            <a:ext cx="2149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Question 8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2916238" y="609600"/>
            <a:ext cx="1603375" cy="2209800"/>
            <a:chOff x="1837" y="384"/>
            <a:chExt cx="1010" cy="1392"/>
          </a:xfrm>
        </p:grpSpPr>
        <p:grpSp>
          <p:nvGrpSpPr>
            <p:cNvPr id="4" name="Group 29"/>
            <p:cNvGrpSpPr>
              <a:grpSpLocks/>
            </p:cNvGrpSpPr>
            <p:nvPr/>
          </p:nvGrpSpPr>
          <p:grpSpPr bwMode="auto">
            <a:xfrm>
              <a:off x="1844" y="384"/>
              <a:ext cx="1003" cy="1392"/>
              <a:chOff x="1844" y="384"/>
              <a:chExt cx="1003" cy="1392"/>
            </a:xfrm>
          </p:grpSpPr>
          <p:sp>
            <p:nvSpPr>
              <p:cNvPr id="1968155" name="Rectangle 27"/>
              <p:cNvSpPr>
                <a:spLocks noChangeArrowheads="1"/>
              </p:cNvSpPr>
              <p:nvPr/>
            </p:nvSpPr>
            <p:spPr bwMode="auto">
              <a:xfrm>
                <a:off x="1844" y="432"/>
                <a:ext cx="960" cy="134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5" name="Group 26"/>
              <p:cNvGrpSpPr>
                <a:grpSpLocks/>
              </p:cNvGrpSpPr>
              <p:nvPr/>
            </p:nvGrpSpPr>
            <p:grpSpPr bwMode="auto">
              <a:xfrm>
                <a:off x="1858" y="674"/>
                <a:ext cx="989" cy="828"/>
                <a:chOff x="2428" y="598"/>
                <a:chExt cx="989" cy="828"/>
              </a:xfrm>
            </p:grpSpPr>
            <p:sp>
              <p:nvSpPr>
                <p:cNvPr id="196814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688" y="894"/>
                  <a:ext cx="72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2000"/>
                    <a:t>C   C   N</a:t>
                  </a:r>
                </a:p>
              </p:txBody>
            </p:sp>
            <p:sp>
              <p:nvSpPr>
                <p:cNvPr id="1968145" name="Line 17"/>
                <p:cNvSpPr>
                  <a:spLocks noChangeShapeType="1"/>
                </p:cNvSpPr>
                <p:nvPr/>
              </p:nvSpPr>
              <p:spPr bwMode="auto">
                <a:xfrm>
                  <a:off x="2859" y="1015"/>
                  <a:ext cx="14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68146" name="Line 18"/>
                <p:cNvSpPr>
                  <a:spLocks noChangeShapeType="1"/>
                </p:cNvSpPr>
                <p:nvPr/>
              </p:nvSpPr>
              <p:spPr bwMode="auto">
                <a:xfrm>
                  <a:off x="3113" y="1015"/>
                  <a:ext cx="14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68147" name="Line 19"/>
                <p:cNvSpPr>
                  <a:spLocks noChangeShapeType="1"/>
                </p:cNvSpPr>
                <p:nvPr/>
              </p:nvSpPr>
              <p:spPr bwMode="auto">
                <a:xfrm>
                  <a:off x="3113" y="1056"/>
                  <a:ext cx="14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68148" name="Line 20"/>
                <p:cNvSpPr>
                  <a:spLocks noChangeShapeType="1"/>
                </p:cNvSpPr>
                <p:nvPr/>
              </p:nvSpPr>
              <p:spPr bwMode="auto">
                <a:xfrm>
                  <a:off x="3113" y="974"/>
                  <a:ext cx="14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68149" name="Line 21"/>
                <p:cNvSpPr>
                  <a:spLocks noChangeShapeType="1"/>
                </p:cNvSpPr>
                <p:nvPr/>
              </p:nvSpPr>
              <p:spPr bwMode="auto">
                <a:xfrm rot="-5400000">
                  <a:off x="2733" y="1167"/>
                  <a:ext cx="14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68150" name="Line 22"/>
                <p:cNvSpPr>
                  <a:spLocks noChangeShapeType="1"/>
                </p:cNvSpPr>
                <p:nvPr/>
              </p:nvSpPr>
              <p:spPr bwMode="auto">
                <a:xfrm rot="-5400000">
                  <a:off x="2725" y="854"/>
                  <a:ext cx="14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68151" name="Rectangle 23"/>
                <p:cNvSpPr>
                  <a:spLocks noChangeArrowheads="1"/>
                </p:cNvSpPr>
                <p:nvPr/>
              </p:nvSpPr>
              <p:spPr bwMode="auto">
                <a:xfrm>
                  <a:off x="2695" y="598"/>
                  <a:ext cx="232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2000"/>
                    <a:t>H</a:t>
                  </a:r>
                </a:p>
              </p:txBody>
            </p:sp>
            <p:sp>
              <p:nvSpPr>
                <p:cNvPr id="1968152" name="Rectangle 24"/>
                <p:cNvSpPr>
                  <a:spLocks noChangeArrowheads="1"/>
                </p:cNvSpPr>
                <p:nvPr/>
              </p:nvSpPr>
              <p:spPr bwMode="auto">
                <a:xfrm>
                  <a:off x="2695" y="1176"/>
                  <a:ext cx="232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2000"/>
                    <a:t>H</a:t>
                  </a:r>
                </a:p>
              </p:txBody>
            </p:sp>
            <p:sp>
              <p:nvSpPr>
                <p:cNvPr id="1968153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2428" y="1015"/>
                  <a:ext cx="288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968156" name="Rectangle 28"/>
              <p:cNvSpPr>
                <a:spLocks noChangeArrowheads="1"/>
              </p:cNvSpPr>
              <p:nvPr/>
            </p:nvSpPr>
            <p:spPr bwMode="auto">
              <a:xfrm>
                <a:off x="1858" y="384"/>
                <a:ext cx="960" cy="1344"/>
              </a:xfrm>
              <a:prstGeom prst="rect">
                <a:avLst/>
              </a:prstGeom>
              <a:solidFill>
                <a:schemeClr val="bg1">
                  <a:alpha val="73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68158" name="Freeform 30"/>
            <p:cNvSpPr>
              <a:spLocks/>
            </p:cNvSpPr>
            <p:nvPr/>
          </p:nvSpPr>
          <p:spPr bwMode="auto">
            <a:xfrm>
              <a:off x="1837" y="1040"/>
              <a:ext cx="171" cy="93"/>
            </a:xfrm>
            <a:custGeom>
              <a:avLst/>
              <a:gdLst/>
              <a:ahLst/>
              <a:cxnLst>
                <a:cxn ang="0">
                  <a:pos x="4" y="43"/>
                </a:cxn>
                <a:cxn ang="0">
                  <a:pos x="168" y="0"/>
                </a:cxn>
                <a:cxn ang="0">
                  <a:pos x="171" y="93"/>
                </a:cxn>
                <a:cxn ang="0">
                  <a:pos x="0" y="61"/>
                </a:cxn>
                <a:cxn ang="0">
                  <a:pos x="4" y="43"/>
                </a:cxn>
              </a:cxnLst>
              <a:rect l="0" t="0" r="r" b="b"/>
              <a:pathLst>
                <a:path w="171" h="93">
                  <a:moveTo>
                    <a:pt x="4" y="43"/>
                  </a:moveTo>
                  <a:lnTo>
                    <a:pt x="168" y="0"/>
                  </a:lnTo>
                  <a:lnTo>
                    <a:pt x="171" y="93"/>
                  </a:lnTo>
                  <a:lnTo>
                    <a:pt x="0" y="61"/>
                  </a:lnTo>
                  <a:lnTo>
                    <a:pt x="4" y="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8159" name="Text Box 31"/>
            <p:cNvSpPr txBox="1">
              <a:spLocks noChangeArrowheads="1"/>
            </p:cNvSpPr>
            <p:nvPr/>
          </p:nvSpPr>
          <p:spPr bwMode="auto">
            <a:xfrm>
              <a:off x="1950" y="932"/>
              <a:ext cx="27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800"/>
                <a:t>H</a:t>
              </a:r>
            </a:p>
          </p:txBody>
        </p:sp>
      </p:grpSp>
      <p:sp>
        <p:nvSpPr>
          <p:cNvPr id="1968160" name="Line 32"/>
          <p:cNvSpPr>
            <a:spLocks noChangeShapeType="1"/>
          </p:cNvSpPr>
          <p:nvPr/>
        </p:nvSpPr>
        <p:spPr bwMode="auto">
          <a:xfrm>
            <a:off x="685800" y="1730375"/>
            <a:ext cx="411480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8163" name="Text Box 35"/>
          <p:cNvSpPr txBox="1">
            <a:spLocks noChangeArrowheads="1"/>
          </p:cNvSpPr>
          <p:nvPr/>
        </p:nvSpPr>
        <p:spPr bwMode="auto">
          <a:xfrm>
            <a:off x="4783138" y="1520825"/>
            <a:ext cx="1539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mirror plane</a:t>
            </a:r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990600" y="990600"/>
            <a:ext cx="2819400" cy="1535113"/>
            <a:chOff x="624" y="624"/>
            <a:chExt cx="1776" cy="967"/>
          </a:xfrm>
        </p:grpSpPr>
        <p:sp>
          <p:nvSpPr>
            <p:cNvPr id="1968164" name="AutoShape 36"/>
            <p:cNvSpPr>
              <a:spLocks noChangeArrowheads="1"/>
            </p:cNvSpPr>
            <p:nvPr/>
          </p:nvSpPr>
          <p:spPr bwMode="auto">
            <a:xfrm>
              <a:off x="624" y="624"/>
              <a:ext cx="1776" cy="336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8165" name="AutoShape 37"/>
            <p:cNvSpPr>
              <a:spLocks noChangeArrowheads="1"/>
            </p:cNvSpPr>
            <p:nvPr/>
          </p:nvSpPr>
          <p:spPr bwMode="auto">
            <a:xfrm>
              <a:off x="624" y="1248"/>
              <a:ext cx="1776" cy="343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68167" name="Text Box 39"/>
          <p:cNvSpPr txBox="1">
            <a:spLocks noChangeArrowheads="1"/>
          </p:cNvSpPr>
          <p:nvPr/>
        </p:nvSpPr>
        <p:spPr bwMode="auto">
          <a:xfrm>
            <a:off x="4019550" y="984250"/>
            <a:ext cx="182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FF"/>
                </a:solidFill>
              </a:rPr>
              <a:t>enantiotopic</a:t>
            </a:r>
          </a:p>
        </p:txBody>
      </p:sp>
      <p:grpSp>
        <p:nvGrpSpPr>
          <p:cNvPr id="7" name="Group 59"/>
          <p:cNvGrpSpPr>
            <a:grpSpLocks/>
          </p:cNvGrpSpPr>
          <p:nvPr/>
        </p:nvGrpSpPr>
        <p:grpSpPr bwMode="auto">
          <a:xfrm>
            <a:off x="1501775" y="576263"/>
            <a:ext cx="661988" cy="1314450"/>
            <a:chOff x="946" y="363"/>
            <a:chExt cx="417" cy="828"/>
          </a:xfrm>
        </p:grpSpPr>
        <p:sp>
          <p:nvSpPr>
            <p:cNvPr id="1968170" name="Rectangle 42"/>
            <p:cNvSpPr>
              <a:spLocks noChangeArrowheads="1"/>
            </p:cNvSpPr>
            <p:nvPr/>
          </p:nvSpPr>
          <p:spPr bwMode="auto">
            <a:xfrm>
              <a:off x="1021" y="508"/>
              <a:ext cx="336" cy="5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" name="Group 58"/>
            <p:cNvGrpSpPr>
              <a:grpSpLocks/>
            </p:cNvGrpSpPr>
            <p:nvPr/>
          </p:nvGrpSpPr>
          <p:grpSpPr bwMode="auto">
            <a:xfrm>
              <a:off x="946" y="363"/>
              <a:ext cx="417" cy="828"/>
              <a:chOff x="2112" y="770"/>
              <a:chExt cx="417" cy="828"/>
            </a:xfrm>
          </p:grpSpPr>
          <p:sp>
            <p:nvSpPr>
              <p:cNvPr id="1968172" name="Text Box 44"/>
              <p:cNvSpPr txBox="1">
                <a:spLocks noChangeArrowheads="1"/>
              </p:cNvSpPr>
              <p:nvPr/>
            </p:nvSpPr>
            <p:spPr bwMode="auto">
              <a:xfrm>
                <a:off x="2214" y="1066"/>
                <a:ext cx="23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/>
                  <a:t>C</a:t>
                </a:r>
              </a:p>
            </p:txBody>
          </p:sp>
          <p:sp>
            <p:nvSpPr>
              <p:cNvPr id="1968173" name="Line 45"/>
              <p:cNvSpPr>
                <a:spLocks noChangeShapeType="1"/>
              </p:cNvSpPr>
              <p:nvPr/>
            </p:nvSpPr>
            <p:spPr bwMode="auto">
              <a:xfrm>
                <a:off x="2385" y="1187"/>
                <a:ext cx="14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177" name="Line 49"/>
              <p:cNvSpPr>
                <a:spLocks noChangeShapeType="1"/>
              </p:cNvSpPr>
              <p:nvPr/>
            </p:nvSpPr>
            <p:spPr bwMode="auto">
              <a:xfrm rot="-5400000">
                <a:off x="2259" y="1339"/>
                <a:ext cx="14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178" name="Line 50"/>
              <p:cNvSpPr>
                <a:spLocks noChangeShapeType="1"/>
              </p:cNvSpPr>
              <p:nvPr/>
            </p:nvSpPr>
            <p:spPr bwMode="auto">
              <a:xfrm rot="-5400000">
                <a:off x="2251" y="1026"/>
                <a:ext cx="14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179" name="Rectangle 51"/>
              <p:cNvSpPr>
                <a:spLocks noChangeArrowheads="1"/>
              </p:cNvSpPr>
              <p:nvPr/>
            </p:nvSpPr>
            <p:spPr bwMode="auto">
              <a:xfrm>
                <a:off x="2221" y="770"/>
                <a:ext cx="23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/>
                  <a:t>H</a:t>
                </a:r>
              </a:p>
            </p:txBody>
          </p:sp>
          <p:sp>
            <p:nvSpPr>
              <p:cNvPr id="1968180" name="Rectangle 52"/>
              <p:cNvSpPr>
                <a:spLocks noChangeArrowheads="1"/>
              </p:cNvSpPr>
              <p:nvPr/>
            </p:nvSpPr>
            <p:spPr bwMode="auto">
              <a:xfrm>
                <a:off x="2221" y="1348"/>
                <a:ext cx="23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/>
                  <a:t>H</a:t>
                </a:r>
              </a:p>
            </p:txBody>
          </p:sp>
          <p:sp>
            <p:nvSpPr>
              <p:cNvPr id="1968185" name="Line 57"/>
              <p:cNvSpPr>
                <a:spLocks noChangeShapeType="1"/>
              </p:cNvSpPr>
              <p:nvPr/>
            </p:nvSpPr>
            <p:spPr bwMode="auto">
              <a:xfrm>
                <a:off x="2112" y="1186"/>
                <a:ext cx="14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9" name="Group 62"/>
          <p:cNvGrpSpPr>
            <a:grpSpLocks/>
          </p:cNvGrpSpPr>
          <p:nvPr/>
        </p:nvGrpSpPr>
        <p:grpSpPr bwMode="auto">
          <a:xfrm>
            <a:off x="1676400" y="565150"/>
            <a:ext cx="381000" cy="396875"/>
            <a:chOff x="1056" y="356"/>
            <a:chExt cx="240" cy="250"/>
          </a:xfrm>
        </p:grpSpPr>
        <p:sp>
          <p:nvSpPr>
            <p:cNvPr id="1968188" name="Rectangle 60"/>
            <p:cNvSpPr>
              <a:spLocks noChangeArrowheads="1"/>
            </p:cNvSpPr>
            <p:nvPr/>
          </p:nvSpPr>
          <p:spPr bwMode="auto">
            <a:xfrm>
              <a:off x="1056" y="398"/>
              <a:ext cx="240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8189" name="Text Box 61"/>
            <p:cNvSpPr txBox="1">
              <a:spLocks noChangeArrowheads="1"/>
            </p:cNvSpPr>
            <p:nvPr/>
          </p:nvSpPr>
          <p:spPr bwMode="auto">
            <a:xfrm>
              <a:off x="1062" y="356"/>
              <a:ext cx="2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FF"/>
                  </a:solidFill>
                </a:rPr>
                <a:t>D</a:t>
              </a:r>
            </a:p>
          </p:txBody>
        </p:sp>
      </p:grpSp>
      <p:sp>
        <p:nvSpPr>
          <p:cNvPr id="1968192" name="AutoShape 64"/>
          <p:cNvSpPr>
            <a:spLocks noChangeArrowheads="1"/>
          </p:cNvSpPr>
          <p:nvPr/>
        </p:nvSpPr>
        <p:spPr bwMode="auto">
          <a:xfrm>
            <a:off x="1905000" y="1011238"/>
            <a:ext cx="152400" cy="152400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8193" name="AutoShape 65"/>
          <p:cNvSpPr>
            <a:spLocks noChangeArrowheads="1"/>
          </p:cNvSpPr>
          <p:nvPr/>
        </p:nvSpPr>
        <p:spPr bwMode="auto">
          <a:xfrm>
            <a:off x="2776538" y="1447800"/>
            <a:ext cx="152400" cy="152400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" name="Group 69"/>
          <p:cNvGrpSpPr>
            <a:grpSpLocks/>
          </p:cNvGrpSpPr>
          <p:nvPr/>
        </p:nvGrpSpPr>
        <p:grpSpPr bwMode="auto">
          <a:xfrm>
            <a:off x="1711325" y="635000"/>
            <a:ext cx="304800" cy="1219200"/>
            <a:chOff x="1078" y="400"/>
            <a:chExt cx="192" cy="768"/>
          </a:xfrm>
        </p:grpSpPr>
        <p:sp>
          <p:nvSpPr>
            <p:cNvPr id="1968195" name="AutoShape 67"/>
            <p:cNvSpPr>
              <a:spLocks noChangeArrowheads="1"/>
            </p:cNvSpPr>
            <p:nvPr/>
          </p:nvSpPr>
          <p:spPr bwMode="auto">
            <a:xfrm>
              <a:off x="1078" y="400"/>
              <a:ext cx="192" cy="192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8196" name="AutoShape 68"/>
            <p:cNvSpPr>
              <a:spLocks noChangeArrowheads="1"/>
            </p:cNvSpPr>
            <p:nvPr/>
          </p:nvSpPr>
          <p:spPr bwMode="auto">
            <a:xfrm>
              <a:off x="1078" y="972"/>
              <a:ext cx="192" cy="196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68198" name="Text Box 70"/>
          <p:cNvSpPr txBox="1">
            <a:spLocks noChangeArrowheads="1"/>
          </p:cNvSpPr>
          <p:nvPr/>
        </p:nvSpPr>
        <p:spPr bwMode="auto">
          <a:xfrm>
            <a:off x="777875" y="76200"/>
            <a:ext cx="208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FF"/>
                </a:solidFill>
              </a:rPr>
              <a:t>enantiotopic ?</a:t>
            </a:r>
          </a:p>
        </p:txBody>
      </p:sp>
      <p:sp>
        <p:nvSpPr>
          <p:cNvPr id="1968199" name="Text Box 71"/>
          <p:cNvSpPr txBox="1">
            <a:spLocks noChangeArrowheads="1"/>
          </p:cNvSpPr>
          <p:nvPr/>
        </p:nvSpPr>
        <p:spPr bwMode="auto">
          <a:xfrm>
            <a:off x="762000" y="76200"/>
            <a:ext cx="2251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FF"/>
                </a:solidFill>
              </a:rPr>
              <a:t>diastereotopic !</a:t>
            </a:r>
          </a:p>
        </p:txBody>
      </p:sp>
      <p:sp>
        <p:nvSpPr>
          <p:cNvPr id="1968200" name="Text Box 72"/>
          <p:cNvSpPr txBox="1">
            <a:spLocks noChangeArrowheads="1"/>
          </p:cNvSpPr>
          <p:nvPr/>
        </p:nvSpPr>
        <p:spPr bwMode="auto">
          <a:xfrm>
            <a:off x="5715000" y="884238"/>
            <a:ext cx="16002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rgbClr val="0000FF"/>
                </a:solidFill>
              </a:rPr>
              <a:t> same </a:t>
            </a:r>
            <a:r>
              <a:rPr lang="en-US" sz="1800">
                <a:solidFill>
                  <a:srgbClr val="0000FF"/>
                </a:solidFill>
                <a:latin typeface="Symbol" charset="2"/>
                <a:sym typeface="Symbol" charset="2"/>
              </a:rPr>
              <a:t></a:t>
            </a:r>
            <a:r>
              <a:rPr lang="en-US">
                <a:solidFill>
                  <a:srgbClr val="0000FF"/>
                </a:solidFill>
              </a:rPr>
              <a:t> </a:t>
            </a:r>
            <a:r>
              <a:rPr lang="en-US" sz="1400">
                <a:solidFill>
                  <a:srgbClr val="0000FF"/>
                </a:solidFill>
              </a:rPr>
              <a:t>(unless chiral, resolved solvent)</a:t>
            </a:r>
            <a:endParaRPr lang="en-US" sz="1800">
              <a:solidFill>
                <a:srgbClr val="0000FF"/>
              </a:solidFill>
            </a:endParaRPr>
          </a:p>
        </p:txBody>
      </p:sp>
      <p:sp>
        <p:nvSpPr>
          <p:cNvPr id="1968201" name="Text Box 73"/>
          <p:cNvSpPr txBox="1">
            <a:spLocks noChangeArrowheads="1"/>
          </p:cNvSpPr>
          <p:nvPr/>
        </p:nvSpPr>
        <p:spPr bwMode="auto">
          <a:xfrm>
            <a:off x="2451100" y="1050925"/>
            <a:ext cx="1892300" cy="396875"/>
          </a:xfrm>
          <a:prstGeom prst="rect">
            <a:avLst/>
          </a:prstGeom>
          <a:solidFill>
            <a:srgbClr val="F8FDFF">
              <a:alpha val="78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no mirror plane</a:t>
            </a:r>
          </a:p>
        </p:txBody>
      </p:sp>
      <p:grpSp>
        <p:nvGrpSpPr>
          <p:cNvPr id="11" name="Group 98"/>
          <p:cNvGrpSpPr>
            <a:grpSpLocks/>
          </p:cNvGrpSpPr>
          <p:nvPr/>
        </p:nvGrpSpPr>
        <p:grpSpPr bwMode="auto">
          <a:xfrm>
            <a:off x="4627563" y="4799013"/>
            <a:ext cx="3095625" cy="817562"/>
            <a:chOff x="2915" y="3023"/>
            <a:chExt cx="1950" cy="515"/>
          </a:xfrm>
        </p:grpSpPr>
        <p:grpSp>
          <p:nvGrpSpPr>
            <p:cNvPr id="12" name="Group 96"/>
            <p:cNvGrpSpPr>
              <a:grpSpLocks/>
            </p:cNvGrpSpPr>
            <p:nvPr/>
          </p:nvGrpSpPr>
          <p:grpSpPr bwMode="auto">
            <a:xfrm>
              <a:off x="2915" y="3023"/>
              <a:ext cx="507" cy="515"/>
              <a:chOff x="2915" y="3023"/>
              <a:chExt cx="507" cy="515"/>
            </a:xfrm>
          </p:grpSpPr>
          <p:grpSp>
            <p:nvGrpSpPr>
              <p:cNvPr id="13" name="Group 81"/>
              <p:cNvGrpSpPr>
                <a:grpSpLocks/>
              </p:cNvGrpSpPr>
              <p:nvPr/>
            </p:nvGrpSpPr>
            <p:grpSpPr bwMode="auto">
              <a:xfrm>
                <a:off x="3060" y="3023"/>
                <a:ext cx="214" cy="145"/>
                <a:chOff x="3042" y="2448"/>
                <a:chExt cx="214" cy="145"/>
              </a:xfrm>
            </p:grpSpPr>
            <p:grpSp>
              <p:nvGrpSpPr>
                <p:cNvPr id="14" name="Group 77"/>
                <p:cNvGrpSpPr>
                  <a:grpSpLocks/>
                </p:cNvGrpSpPr>
                <p:nvPr/>
              </p:nvGrpSpPr>
              <p:grpSpPr bwMode="auto">
                <a:xfrm>
                  <a:off x="3112" y="2448"/>
                  <a:ext cx="72" cy="144"/>
                  <a:chOff x="3112" y="2399"/>
                  <a:chExt cx="72" cy="193"/>
                </a:xfrm>
              </p:grpSpPr>
              <p:sp>
                <p:nvSpPr>
                  <p:cNvPr id="1968203" name="Line 75"/>
                  <p:cNvSpPr>
                    <a:spLocks noChangeShapeType="1"/>
                  </p:cNvSpPr>
                  <p:nvPr/>
                </p:nvSpPr>
                <p:spPr bwMode="auto">
                  <a:xfrm>
                    <a:off x="3112" y="2399"/>
                    <a:ext cx="0" cy="192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68204" name="Line 76"/>
                  <p:cNvSpPr>
                    <a:spLocks noChangeShapeType="1"/>
                  </p:cNvSpPr>
                  <p:nvPr/>
                </p:nvSpPr>
                <p:spPr bwMode="auto">
                  <a:xfrm>
                    <a:off x="3184" y="2400"/>
                    <a:ext cx="0" cy="192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968207" name="Line 79"/>
                <p:cNvSpPr>
                  <a:spLocks noChangeShapeType="1"/>
                </p:cNvSpPr>
                <p:nvPr/>
              </p:nvSpPr>
              <p:spPr bwMode="auto">
                <a:xfrm>
                  <a:off x="3042" y="2544"/>
                  <a:ext cx="0" cy="49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68208" name="Line 80"/>
                <p:cNvSpPr>
                  <a:spLocks noChangeShapeType="1"/>
                </p:cNvSpPr>
                <p:nvPr/>
              </p:nvSpPr>
              <p:spPr bwMode="auto">
                <a:xfrm>
                  <a:off x="3256" y="2544"/>
                  <a:ext cx="0" cy="49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968210" name="Text Box 82"/>
              <p:cNvSpPr txBox="1">
                <a:spLocks noChangeArrowheads="1"/>
              </p:cNvSpPr>
              <p:nvPr/>
            </p:nvSpPr>
            <p:spPr bwMode="auto">
              <a:xfrm>
                <a:off x="2915" y="3172"/>
                <a:ext cx="507" cy="36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>
                    <a:solidFill>
                      <a:srgbClr val="0000FF"/>
                    </a:solidFill>
                  </a:rPr>
                  <a:t>1:3:3:1</a:t>
                </a:r>
              </a:p>
              <a:p>
                <a:pPr algn="ctr"/>
                <a:r>
                  <a:rPr lang="en-US" sz="1600">
                    <a:solidFill>
                      <a:srgbClr val="0000FF"/>
                    </a:solidFill>
                  </a:rPr>
                  <a:t>7 Hz</a:t>
                </a:r>
              </a:p>
            </p:txBody>
          </p:sp>
        </p:grpSp>
        <p:grpSp>
          <p:nvGrpSpPr>
            <p:cNvPr id="15" name="Group 97"/>
            <p:cNvGrpSpPr>
              <a:grpSpLocks/>
            </p:cNvGrpSpPr>
            <p:nvPr/>
          </p:nvGrpSpPr>
          <p:grpSpPr bwMode="auto">
            <a:xfrm>
              <a:off x="4464" y="3024"/>
              <a:ext cx="401" cy="509"/>
              <a:chOff x="4464" y="3025"/>
              <a:chExt cx="401" cy="509"/>
            </a:xfrm>
          </p:grpSpPr>
          <p:sp>
            <p:nvSpPr>
              <p:cNvPr id="1968211" name="Text Box 83"/>
              <p:cNvSpPr txBox="1">
                <a:spLocks noChangeArrowheads="1"/>
              </p:cNvSpPr>
              <p:nvPr/>
            </p:nvSpPr>
            <p:spPr bwMode="auto">
              <a:xfrm>
                <a:off x="4464" y="3168"/>
                <a:ext cx="401" cy="36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0000FF"/>
                    </a:solidFill>
                  </a:rPr>
                  <a:t>1:2:1</a:t>
                </a:r>
              </a:p>
              <a:p>
                <a:pPr algn="ctr"/>
                <a:r>
                  <a:rPr lang="en-US" sz="1600" dirty="0">
                    <a:solidFill>
                      <a:srgbClr val="0000FF"/>
                    </a:solidFill>
                  </a:rPr>
                  <a:t>7 Hz</a:t>
                </a:r>
              </a:p>
            </p:txBody>
          </p:sp>
          <p:grpSp>
            <p:nvGrpSpPr>
              <p:cNvPr id="16" name="Group 94"/>
              <p:cNvGrpSpPr>
                <a:grpSpLocks/>
              </p:cNvGrpSpPr>
              <p:nvPr/>
            </p:nvGrpSpPr>
            <p:grpSpPr bwMode="auto">
              <a:xfrm>
                <a:off x="4588" y="3025"/>
                <a:ext cx="143" cy="190"/>
                <a:chOff x="4588" y="3025"/>
                <a:chExt cx="143" cy="190"/>
              </a:xfrm>
            </p:grpSpPr>
            <p:sp>
              <p:nvSpPr>
                <p:cNvPr id="1968215" name="Line 87"/>
                <p:cNvSpPr>
                  <a:spLocks noChangeShapeType="1"/>
                </p:cNvSpPr>
                <p:nvPr/>
              </p:nvSpPr>
              <p:spPr bwMode="auto">
                <a:xfrm>
                  <a:off x="4659" y="3025"/>
                  <a:ext cx="0" cy="189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7" name="Group 92"/>
                <p:cNvGrpSpPr>
                  <a:grpSpLocks/>
                </p:cNvGrpSpPr>
                <p:nvPr/>
              </p:nvGrpSpPr>
              <p:grpSpPr bwMode="auto">
                <a:xfrm>
                  <a:off x="4588" y="3120"/>
                  <a:ext cx="143" cy="95"/>
                  <a:chOff x="4588" y="3120"/>
                  <a:chExt cx="143" cy="95"/>
                </a:xfrm>
              </p:grpSpPr>
              <p:sp>
                <p:nvSpPr>
                  <p:cNvPr id="1968216" name="Line 88"/>
                  <p:cNvSpPr>
                    <a:spLocks noChangeShapeType="1"/>
                  </p:cNvSpPr>
                  <p:nvPr/>
                </p:nvSpPr>
                <p:spPr bwMode="auto">
                  <a:xfrm>
                    <a:off x="4588" y="3120"/>
                    <a:ext cx="0" cy="95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68217" name="Line 89"/>
                  <p:cNvSpPr>
                    <a:spLocks noChangeShapeType="1"/>
                  </p:cNvSpPr>
                  <p:nvPr/>
                </p:nvSpPr>
                <p:spPr bwMode="auto">
                  <a:xfrm>
                    <a:off x="4731" y="3120"/>
                    <a:ext cx="0" cy="95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1968227" name="Text Box 99"/>
          <p:cNvSpPr txBox="1">
            <a:spLocks noChangeArrowheads="1"/>
          </p:cNvSpPr>
          <p:nvPr/>
        </p:nvSpPr>
        <p:spPr bwMode="auto">
          <a:xfrm>
            <a:off x="4357688" y="3276600"/>
            <a:ext cx="1520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different </a:t>
            </a:r>
            <a:r>
              <a:rPr lang="en-US">
                <a:latin typeface="Symbol" charset="2"/>
                <a:sym typeface="Symbol" charset="2"/>
              </a:rPr>
              <a:t></a:t>
            </a:r>
            <a:endParaRPr lang="en-US" sz="1400">
              <a:latin typeface="Helvetica" charset="0"/>
            </a:endParaRPr>
          </a:p>
        </p:txBody>
      </p:sp>
      <p:sp>
        <p:nvSpPr>
          <p:cNvPr id="1968228" name="Text Box 100"/>
          <p:cNvSpPr txBox="1">
            <a:spLocks noChangeArrowheads="1"/>
          </p:cNvSpPr>
          <p:nvPr/>
        </p:nvSpPr>
        <p:spPr bwMode="auto">
          <a:xfrm>
            <a:off x="4038600" y="2971800"/>
            <a:ext cx="1957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latin typeface="Helvetica" charset="0"/>
              </a:rPr>
              <a:t>(&gt; 3 Hz for larger field)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429000" y="-1524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5" name="Oval 94"/>
          <p:cNvSpPr/>
          <p:nvPr/>
        </p:nvSpPr>
        <p:spPr bwMode="auto">
          <a:xfrm>
            <a:off x="3733800" y="4978398"/>
            <a:ext cx="381000" cy="3810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 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6" name="Oval 95"/>
          <p:cNvSpPr/>
          <p:nvPr/>
        </p:nvSpPr>
        <p:spPr bwMode="auto">
          <a:xfrm>
            <a:off x="4876800" y="4953000"/>
            <a:ext cx="381000" cy="3810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 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7" name="Oval 96"/>
          <p:cNvSpPr/>
          <p:nvPr/>
        </p:nvSpPr>
        <p:spPr bwMode="auto">
          <a:xfrm>
            <a:off x="5825070" y="4953000"/>
            <a:ext cx="381000" cy="3810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 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8" name="Oval 97"/>
          <p:cNvSpPr/>
          <p:nvPr/>
        </p:nvSpPr>
        <p:spPr bwMode="auto">
          <a:xfrm>
            <a:off x="7188200" y="4953000"/>
            <a:ext cx="381000" cy="3810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 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9" name="Oval 98"/>
          <p:cNvSpPr/>
          <p:nvPr/>
        </p:nvSpPr>
        <p:spPr bwMode="auto">
          <a:xfrm>
            <a:off x="8390466" y="4978398"/>
            <a:ext cx="381000" cy="3810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 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8229600" y="2286000"/>
            <a:ext cx="7260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TMS</a:t>
            </a:r>
            <a:endParaRPr lang="en-US" sz="2000" dirty="0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1000"/>
                                        <p:tgtEl>
                                          <p:spTgt spid="196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968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6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968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6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968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6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1968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6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196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196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1968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6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196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68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968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968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1968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80" grpId="0"/>
      <p:bldP spid="83" grpId="0"/>
      <p:bldP spid="86" grpId="0"/>
      <p:bldP spid="89" grpId="0"/>
      <p:bldP spid="92" grpId="0"/>
      <p:bldP spid="1968140" grpId="0"/>
      <p:bldP spid="1968140" grpId="1"/>
      <p:bldP spid="1968136" grpId="0"/>
      <p:bldP spid="1968136" grpId="1"/>
      <p:bldP spid="1968141" grpId="0"/>
      <p:bldP spid="1968141" grpId="1"/>
      <p:bldP spid="1968160" grpId="0" animBg="1"/>
      <p:bldP spid="1968160" grpId="1" animBg="1"/>
      <p:bldP spid="1968163" grpId="0"/>
      <p:bldP spid="1968163" grpId="1"/>
      <p:bldP spid="1968167" grpId="0"/>
      <p:bldP spid="1968167" grpId="1"/>
      <p:bldP spid="1968192" grpId="0" animBg="1"/>
      <p:bldP spid="1968193" grpId="0" animBg="1"/>
      <p:bldP spid="1968198" grpId="0"/>
      <p:bldP spid="1968198" grpId="1"/>
      <p:bldP spid="1968199" grpId="0"/>
      <p:bldP spid="1968200" grpId="0"/>
      <p:bldP spid="1968200" grpId="1"/>
      <p:bldP spid="1968201" grpId="0" animBg="1"/>
      <p:bldP spid="1968227" grpId="0"/>
      <p:bldP spid="1968228" grpId="0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46.7|58.4|8.6|51.:|37|27.:|17.1|8|200.9|2.5|35.4|14.3|24.6|2.2|20.9|15.9|20.7|23.3|13.6|156.:|3.7"/>
</p:tagLst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44163</TotalTime>
  <Words>155</Words>
  <Application>Microsoft Macintosh PowerPoint</Application>
  <PresentationFormat>On-screen Show (4:3)</PresentationFormat>
  <Paragraphs>44</Paragraphs>
  <Slides>2</Slides>
  <Notes>2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Blank Presentation</vt:lpstr>
      <vt:lpstr>Document</vt:lpstr>
      <vt:lpstr>Slide 1</vt:lpstr>
      <vt:lpstr>Slide 2</vt:lpstr>
    </vt:vector>
  </TitlesOfParts>
  <Company>Yale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Yale University</dc:creator>
  <cp:lastModifiedBy>Yale</cp:lastModifiedBy>
  <cp:revision>728</cp:revision>
  <dcterms:created xsi:type="dcterms:W3CDTF">2011-04-07T19:55:39Z</dcterms:created>
  <dcterms:modified xsi:type="dcterms:W3CDTF">2011-04-07T20:08:02Z</dcterms:modified>
</cp:coreProperties>
</file>