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33.xml" ContentType="application/vnd.openxmlformats-officedocument.presentationml.slideLayout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theme/theme4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3.xml" ContentType="application/vnd.openxmlformats-officedocument.presentationml.slideMaster+xml"/>
  <Override PartName="/ppt/notesSlides/notesSlide9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32.xml" ContentType="application/vnd.openxmlformats-officedocument.presentationml.slideLayout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tags/tag10.xml" ContentType="application/vnd.openxmlformats-officedocument.presentationml.tag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31.xml" ContentType="application/vnd.openxmlformats-officedocument.presentationml.slideLayout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Default Extension="rels" ContentType="application/vnd.openxmlformats-package.relationship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2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  <Override PartName="/ppt/tags/tag6.xml" ContentType="application/vnd.openxmlformats-officedocument.presentationml.tags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9" r:id="rId1"/>
    <p:sldMasterId id="2147483650" r:id="rId2"/>
    <p:sldMasterId id="2147483673" r:id="rId3"/>
  </p:sldMasterIdLst>
  <p:notesMasterIdLst>
    <p:notesMasterId r:id="rId20"/>
  </p:notesMasterIdLst>
  <p:sldIdLst>
    <p:sldId id="350" r:id="rId4"/>
    <p:sldId id="867" r:id="rId5"/>
    <p:sldId id="878" r:id="rId6"/>
    <p:sldId id="868" r:id="rId7"/>
    <p:sldId id="875" r:id="rId8"/>
    <p:sldId id="876" r:id="rId9"/>
    <p:sldId id="877" r:id="rId10"/>
    <p:sldId id="873" r:id="rId11"/>
    <p:sldId id="885" r:id="rId12"/>
    <p:sldId id="881" r:id="rId13"/>
    <p:sldId id="886" r:id="rId14"/>
    <p:sldId id="889" r:id="rId15"/>
    <p:sldId id="891" r:id="rId16"/>
    <p:sldId id="892" r:id="rId17"/>
    <p:sldId id="893" r:id="rId18"/>
    <p:sldId id="894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browse/>
    <p:sldAll/>
    <p:penClr>
      <a:schemeClr val="tx1"/>
    </p:penClr>
  </p:showPr>
  <p:clrMru>
    <a:srgbClr val="000000"/>
    <a:srgbClr val="0000FF"/>
    <a:srgbClr val="FF0000"/>
    <a:srgbClr val="780101"/>
    <a:srgbClr val="5B5859"/>
    <a:srgbClr val="303536"/>
    <a:srgbClr val="D1556F"/>
    <a:srgbClr val="F1FD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0" Type="http://schemas.openxmlformats.org/officeDocument/2006/relationships/slide" Target="slides/slide7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9" Type="http://schemas.openxmlformats.org/officeDocument/2006/relationships/slide" Target="slides/slide6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14" Type="http://schemas.openxmlformats.org/officeDocument/2006/relationships/slide" Target="slides/slide11.xml"/><Relationship Id="rId23" Type="http://schemas.openxmlformats.org/officeDocument/2006/relationships/viewProps" Target="viewProps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6" Type="http://schemas.openxmlformats.org/officeDocument/2006/relationships/slide" Target="slides/slide3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9" Type="http://schemas.openxmlformats.org/officeDocument/2006/relationships/slide" Target="slides/slide16.xml"/><Relationship Id="rId20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414484F-9057-4F40-90BE-3B81AB618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37931725" indent="-374745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0E7355-E005-924C-AB85-91562C721A31}" type="slidenum">
              <a:rPr lang="en-US"/>
              <a:pPr/>
              <a:t>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4C63E5-8973-FC49-99E6-DD837934B146}" type="slidenum">
              <a:rPr lang="en-US"/>
              <a:pPr/>
              <a:t>2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179573-FA52-1842-91AB-1892ACEA6C35}" type="slidenum">
              <a:rPr lang="en-US"/>
              <a:pPr/>
              <a:t>3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227617-E63E-1F4B-AE13-CE1A8B75EFCF}" type="slidenum">
              <a:rPr lang="en-US"/>
              <a:pPr/>
              <a:t>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87C85B-11E7-8848-96C7-9B56AD96AE84}" type="slidenum">
              <a:rPr lang="en-US"/>
              <a:pPr/>
              <a:t>5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/>
              <a:t>Ber, 27, 510, 1585, 3146 (1894)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A4083A-404C-204E-BDA2-9C0FABAA569C}" type="slidenum">
              <a:rPr lang="en-US"/>
              <a:pPr/>
              <a:t>6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071CD-CC03-1D42-8DA2-89DCA8C6ABDB}" type="slidenum">
              <a:rPr lang="en-US"/>
              <a:pPr/>
              <a:t>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39CC9-76CD-D24C-AD5A-B44377688E29}" type="slidenum">
              <a:rPr lang="en-US"/>
              <a:pPr/>
              <a:t>8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A4E5E-5ADF-8648-A9CD-2E48F7A43ADC}" type="slidenum">
              <a:rPr lang="en-US"/>
              <a:pPr/>
              <a:t>9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FE07B7-72AD-5648-99FD-E718903F66B6}" type="slidenum">
              <a:rPr lang="en-US"/>
              <a:pPr/>
              <a:t>10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/>
              <a:t>bond energies from Reusch http://www.cem.msu.edu/~reusch/OrgPage/bndenrgy.htm (Streitwieser, Heathcock, Kosower)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4E9B18-C08F-BB49-B014-A41330842831}" type="slidenum">
              <a:rPr lang="en-US"/>
              <a:pPr/>
              <a:t>11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E165E-78FB-AA49-B930-82454929114E}" type="slidenum">
              <a:rPr lang="en-US"/>
              <a:pPr/>
              <a:t>12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43B3D-1C25-7B47-8C84-0BF96A58C91A}" type="slidenum">
              <a:rPr lang="en-US"/>
              <a:pPr/>
              <a:t>13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0E135A-5E8B-524D-8662-42567E139646}" type="slidenum">
              <a:rPr lang="en-US"/>
              <a:pPr/>
              <a:t>14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A561F7-D63F-574E-BF55-D63B05903BE0}" type="slidenum">
              <a:rPr lang="en-US"/>
              <a:pPr/>
              <a:t>15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143D0-1879-0645-9752-0AAA2B1D756F}" type="slidenum">
              <a:rPr lang="en-US"/>
              <a:pPr/>
              <a:t>16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6CDAE-3793-A84A-B072-5833F60C8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1AE51-24AA-FA46-A16F-2A554A5C4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80E33-8FEC-9045-9779-D1DC3B054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33655-7DAE-DD4A-80C3-BE0AF0531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80E08-F9C0-6949-B4B7-A50DBFF99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8BB56-BD86-814B-8F65-319258BBB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82B81-39CE-264E-A347-45E8A38A1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F4F27-1155-5245-8402-D783C48D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24E40-729D-0F41-8DDD-59C8B40C2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A70B6-B232-0B46-A95B-2B466F385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B5827-B62F-F24E-A470-49EE856ECF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58F9F-4C0B-A14F-B973-0DCB593D01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9AEF3-5680-1F43-87A7-B4E20C3FB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9A8E8-8F6B-4E4C-B104-6CFC19EC22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20390-C8FC-D04C-9506-7BDD49282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15850-D3D4-C74F-BF78-C7A6E8233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6248D-49D0-EF49-A9B6-33B0629A8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B6847-7494-8241-8DCF-C128459B8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CFE6B-9DD2-8240-A11B-8361C82EA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FDC91-705C-D44D-9B92-4686A841D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22718-5939-D449-BA91-C9B3D882D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7113A-A4AB-074C-959D-70BF7521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2B34E-524E-7F49-9B7D-51673989B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7BCD2-FC30-A04A-9930-D986ED679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84867-737A-6F4E-95A8-7D4242AF8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7DECC-F3CB-2A4E-B0F3-51A9B64E2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E1FF2-6433-5E47-8DD7-A24A5CAC0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81D3E-74BB-A147-BBC0-BB0BFF2A8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C848C-1F18-E847-AD87-1EB002953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A0E0B-8E68-DF45-A077-80C9FA62C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773DC-93C4-8241-A591-1EECA1B0D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2DEB8-B6C1-044F-BFB5-DAB6991FDE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2CC63-0100-B744-80FD-4B1C06FF1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9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9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fld id="{EFB2DE5C-99CF-8041-98AC-3D3799AC2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fld id="{84B2BB3F-04C5-F54F-9F18-404EB793F6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fld id="{017BEF35-98EC-6D4E-8D60-5E3CD7AF8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2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2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2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2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6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6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6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6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Relationship Id="rId5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9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17.xml"/><Relationship Id="rId9" Type="http://schemas.openxmlformats.org/officeDocument/2006/relationships/image" Target="../media/image10.png"/><Relationship Id="rId3" Type="http://schemas.openxmlformats.org/officeDocument/2006/relationships/notesSlide" Target="../notesSlides/notesSlide10.xml"/><Relationship Id="rId6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1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jpe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jpe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hyperlink" Target="http://creativecommons.org/licenses/by-nc-sa/3.0/u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e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Times" charset="0"/>
              </a:rPr>
              <a:t>Chemistry 125: Lecture 65</a:t>
            </a:r>
            <a:br>
              <a:rPr lang="en-US" sz="4400" dirty="0">
                <a:solidFill>
                  <a:schemeClr val="tx2"/>
                </a:solidFill>
                <a:latin typeface="Times" charset="0"/>
              </a:rPr>
            </a:br>
            <a:r>
              <a:rPr lang="en-US" sz="3200" dirty="0">
                <a:solidFill>
                  <a:schemeClr val="tx2"/>
                </a:solidFill>
                <a:latin typeface="Times" charset="0"/>
              </a:rPr>
              <a:t>April 4, 2011</a:t>
            </a:r>
            <a:br>
              <a:rPr lang="en-US" sz="3200" dirty="0">
                <a:solidFill>
                  <a:schemeClr val="tx2"/>
                </a:solidFill>
                <a:latin typeface="Times" charset="0"/>
              </a:rPr>
            </a:br>
            <a:r>
              <a:rPr lang="en-US" sz="3200" dirty="0">
                <a:solidFill>
                  <a:srgbClr val="0000FF"/>
                </a:solidFill>
                <a:latin typeface="Times" charset="0"/>
              </a:rPr>
              <a:t/>
            </a:r>
            <a:br>
              <a:rPr lang="en-US" sz="3200" dirty="0">
                <a:solidFill>
                  <a:srgbClr val="0000FF"/>
                </a:solidFill>
                <a:latin typeface="Times" charset="0"/>
              </a:rPr>
            </a:br>
            <a:r>
              <a:rPr lang="en-US" sz="5400" dirty="0">
                <a:solidFill>
                  <a:srgbClr val="0000FF"/>
                </a:solidFill>
                <a:latin typeface="Times" charset="0"/>
              </a:rPr>
              <a:t> Addition to C=O Mechanism   &amp; Equilibrium</a:t>
            </a:r>
            <a:br>
              <a:rPr lang="en-US" sz="5400" dirty="0">
                <a:solidFill>
                  <a:srgbClr val="0000FF"/>
                </a:solidFill>
                <a:latin typeface="Times" charset="0"/>
              </a:rPr>
            </a:br>
            <a:r>
              <a:rPr lang="en-US" sz="5400" dirty="0">
                <a:solidFill>
                  <a:srgbClr val="0000FF"/>
                </a:solidFill>
                <a:latin typeface="Times" charset="0"/>
              </a:rPr>
              <a:t>Protecting </a:t>
            </a:r>
            <a:r>
              <a:rPr lang="en-US" sz="5400" dirty="0" smtClean="0">
                <a:solidFill>
                  <a:srgbClr val="0000FF"/>
                </a:solidFill>
                <a:latin typeface="Times" charset="0"/>
              </a:rPr>
              <a:t>Groups</a:t>
            </a:r>
          </a:p>
          <a:p>
            <a:pPr algn="ctr"/>
            <a:r>
              <a:rPr lang="en-US" sz="5400" dirty="0" smtClean="0">
                <a:solidFill>
                  <a:srgbClr val="0000FF"/>
                </a:solidFill>
                <a:latin typeface="Times" charset="0"/>
              </a:rPr>
              <a:t>Imines</a:t>
            </a:r>
            <a:endParaRPr lang="en-US" sz="5400" dirty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85800" y="4724400"/>
            <a:ext cx="8001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lnSpc>
                <a:spcPct val="140000"/>
              </a:lnSpc>
              <a:tabLst>
                <a:tab pos="474663" algn="l"/>
              </a:tabLst>
            </a:pPr>
            <a:r>
              <a:rPr lang="en-US" sz="1200" i="1">
                <a:latin typeface="Times" charset="0"/>
              </a:rPr>
              <a:t>      </a:t>
            </a:r>
            <a:r>
              <a:rPr lang="en-US" sz="1200" i="1">
                <a:solidFill>
                  <a:schemeClr val="bg1"/>
                </a:solidFill>
                <a:latin typeface="Times" charset="0"/>
              </a:rPr>
              <a:t>This</a:t>
            </a:r>
            <a:endParaRPr lang="en-US" sz="1200" i="1">
              <a:latin typeface="Times" charset="0"/>
            </a:endParaRP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7994650" y="6019800"/>
            <a:ext cx="1066800" cy="687388"/>
            <a:chOff x="5036" y="3792"/>
            <a:chExt cx="672" cy="433"/>
          </a:xfrm>
        </p:grpSpPr>
        <p:pic>
          <p:nvPicPr>
            <p:cNvPr id="38917" name="Picture 5" descr="CClicens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57" y="3792"/>
              <a:ext cx="432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8" name="Text Box 6"/>
            <p:cNvSpPr txBox="1">
              <a:spLocks noChangeArrowheads="1"/>
            </p:cNvSpPr>
            <p:nvPr/>
          </p:nvSpPr>
          <p:spPr bwMode="auto">
            <a:xfrm>
              <a:off x="5036" y="3936"/>
              <a:ext cx="672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800"/>
                <a:t>For copyright notice see final page of this file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6200" y="228600"/>
            <a:ext cx="9067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solidFill>
                  <a:srgbClr val="0000FF"/>
                </a:solidFill>
                <a:latin typeface="Times New Roman" charset="0"/>
              </a:rPr>
              <a:t>Basic Carbonyl Reactivity</a:t>
            </a:r>
            <a:endParaRPr lang="en-US" sz="2000">
              <a:solidFill>
                <a:srgbClr val="0000FF"/>
              </a:solidFill>
              <a:latin typeface="Times New Roman" charset="0"/>
            </a:endParaRPr>
          </a:p>
        </p:txBody>
      </p:sp>
      <p:sp>
        <p:nvSpPr>
          <p:cNvPr id="1927171" name="Text Box 3"/>
          <p:cNvSpPr txBox="1">
            <a:spLocks noChangeArrowheads="1"/>
          </p:cNvSpPr>
          <p:nvPr/>
        </p:nvSpPr>
        <p:spPr bwMode="auto">
          <a:xfrm>
            <a:off x="5194300" y="4968875"/>
            <a:ext cx="825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R</a:t>
            </a:r>
          </a:p>
        </p:txBody>
      </p:sp>
      <p:sp>
        <p:nvSpPr>
          <p:cNvPr id="1927174" name="Text Box 6"/>
          <p:cNvSpPr txBox="1">
            <a:spLocks noChangeArrowheads="1"/>
          </p:cNvSpPr>
          <p:nvPr/>
        </p:nvSpPr>
        <p:spPr bwMode="auto">
          <a:xfrm>
            <a:off x="3016250" y="3992563"/>
            <a:ext cx="7937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R</a:t>
            </a:r>
          </a:p>
        </p:txBody>
      </p:sp>
      <p:grpSp>
        <p:nvGrpSpPr>
          <p:cNvPr id="40965" name="Group 43"/>
          <p:cNvGrpSpPr>
            <a:grpSpLocks/>
          </p:cNvGrpSpPr>
          <p:nvPr/>
        </p:nvGrpSpPr>
        <p:grpSpPr bwMode="auto">
          <a:xfrm>
            <a:off x="3665538" y="3140075"/>
            <a:ext cx="2208212" cy="2159000"/>
            <a:chOff x="3665538" y="3140075"/>
            <a:chExt cx="2208212" cy="2159001"/>
          </a:xfrm>
        </p:grpSpPr>
        <p:sp>
          <p:nvSpPr>
            <p:cNvPr id="41001" name="Text Box 7"/>
            <p:cNvSpPr txBox="1">
              <a:spLocks noChangeArrowheads="1"/>
            </p:cNvSpPr>
            <p:nvPr/>
          </p:nvSpPr>
          <p:spPr bwMode="auto">
            <a:xfrm>
              <a:off x="4114800" y="3992562"/>
              <a:ext cx="793750" cy="1189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C</a:t>
              </a:r>
            </a:p>
          </p:txBody>
        </p:sp>
        <p:sp>
          <p:nvSpPr>
            <p:cNvPr id="41002" name="Text Box 8"/>
            <p:cNvSpPr txBox="1">
              <a:spLocks noChangeArrowheads="1"/>
            </p:cNvSpPr>
            <p:nvPr/>
          </p:nvSpPr>
          <p:spPr bwMode="auto">
            <a:xfrm>
              <a:off x="5029200" y="3140075"/>
              <a:ext cx="844550" cy="1189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</a:p>
          </p:txBody>
        </p:sp>
        <p:sp>
          <p:nvSpPr>
            <p:cNvPr id="41003" name="Line 9"/>
            <p:cNvSpPr>
              <a:spLocks noChangeShapeType="1"/>
            </p:cNvSpPr>
            <p:nvPr/>
          </p:nvSpPr>
          <p:spPr bwMode="auto">
            <a:xfrm flipV="1">
              <a:off x="4800600" y="3978275"/>
              <a:ext cx="304800" cy="30480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4" name="Line 10"/>
            <p:cNvSpPr>
              <a:spLocks noChangeShapeType="1"/>
            </p:cNvSpPr>
            <p:nvPr/>
          </p:nvSpPr>
          <p:spPr bwMode="auto">
            <a:xfrm flipV="1">
              <a:off x="4919663" y="4108450"/>
              <a:ext cx="304800" cy="30480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5" name="Freeform 11"/>
            <p:cNvSpPr>
              <a:spLocks/>
            </p:cNvSpPr>
            <p:nvPr/>
          </p:nvSpPr>
          <p:spPr bwMode="auto">
            <a:xfrm>
              <a:off x="3665538" y="4603750"/>
              <a:ext cx="487363" cy="11113"/>
            </a:xfrm>
            <a:custGeom>
              <a:avLst/>
              <a:gdLst>
                <a:gd name="T0" fmla="*/ 0 w 307"/>
                <a:gd name="T1" fmla="*/ 7 h 7"/>
                <a:gd name="T2" fmla="*/ 307 w 307"/>
                <a:gd name="T3" fmla="*/ 0 h 7"/>
                <a:gd name="T4" fmla="*/ 0 60000 65536"/>
                <a:gd name="T5" fmla="*/ 0 60000 65536"/>
                <a:gd name="T6" fmla="*/ 0 w 307"/>
                <a:gd name="T7" fmla="*/ 0 h 7"/>
                <a:gd name="T8" fmla="*/ 307 w 30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7" h="7">
                  <a:moveTo>
                    <a:pt x="0" y="7"/>
                  </a:moveTo>
                  <a:lnTo>
                    <a:pt x="307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1006" name="Freeform 12"/>
            <p:cNvSpPr>
              <a:spLocks/>
            </p:cNvSpPr>
            <p:nvPr/>
          </p:nvSpPr>
          <p:spPr bwMode="auto">
            <a:xfrm>
              <a:off x="4803775" y="4945063"/>
              <a:ext cx="354013" cy="354013"/>
            </a:xfrm>
            <a:custGeom>
              <a:avLst/>
              <a:gdLst>
                <a:gd name="T0" fmla="*/ 0 w 223"/>
                <a:gd name="T1" fmla="*/ 0 h 223"/>
                <a:gd name="T2" fmla="*/ 223 w 223"/>
                <a:gd name="T3" fmla="*/ 223 h 223"/>
                <a:gd name="T4" fmla="*/ 0 60000 65536"/>
                <a:gd name="T5" fmla="*/ 0 60000 65536"/>
                <a:gd name="T6" fmla="*/ 0 w 223"/>
                <a:gd name="T7" fmla="*/ 0 h 223"/>
                <a:gd name="T8" fmla="*/ 223 w 223"/>
                <a:gd name="T9" fmla="*/ 223 h 2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3" h="223">
                  <a:moveTo>
                    <a:pt x="0" y="0"/>
                  </a:moveTo>
                  <a:lnTo>
                    <a:pt x="223" y="223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971800" y="5048250"/>
            <a:ext cx="844550" cy="1352550"/>
            <a:chOff x="1872" y="2393"/>
            <a:chExt cx="532" cy="852"/>
          </a:xfrm>
        </p:grpSpPr>
        <p:sp>
          <p:nvSpPr>
            <p:cNvPr id="40999" name="Rectangle 15"/>
            <p:cNvSpPr>
              <a:spLocks noChangeArrowheads="1"/>
            </p:cNvSpPr>
            <p:nvPr/>
          </p:nvSpPr>
          <p:spPr bwMode="auto">
            <a:xfrm>
              <a:off x="1872" y="2496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41000" name="Freeform 17"/>
            <p:cNvSpPr>
              <a:spLocks/>
            </p:cNvSpPr>
            <p:nvPr/>
          </p:nvSpPr>
          <p:spPr bwMode="auto">
            <a:xfrm>
              <a:off x="2129" y="2393"/>
              <a:ext cx="1" cy="216"/>
            </a:xfrm>
            <a:custGeom>
              <a:avLst/>
              <a:gdLst>
                <a:gd name="T0" fmla="*/ 0 w 1"/>
                <a:gd name="T1" fmla="*/ 0 h 216"/>
                <a:gd name="T2" fmla="*/ 0 w 1"/>
                <a:gd name="T3" fmla="*/ 216 h 216"/>
                <a:gd name="T4" fmla="*/ 0 60000 65536"/>
                <a:gd name="T5" fmla="*/ 0 60000 65536"/>
                <a:gd name="T6" fmla="*/ 0 w 1"/>
                <a:gd name="T7" fmla="*/ 0 h 216"/>
                <a:gd name="T8" fmla="*/ 1 w 1"/>
                <a:gd name="T9" fmla="*/ 216 h 2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6">
                  <a:moveTo>
                    <a:pt x="0" y="0"/>
                  </a:moveTo>
                  <a:lnTo>
                    <a:pt x="0" y="216"/>
                  </a:lnTo>
                </a:path>
              </a:pathLst>
            </a:custGeom>
            <a:noFill/>
            <a:ln w="889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914400" y="990600"/>
            <a:ext cx="5913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1) </a:t>
            </a:r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Addition to C=O (initial nucleophile attack)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914400" y="1371600"/>
            <a:ext cx="452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2) </a:t>
            </a:r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Addition to C=O (acid catalysis)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914400" y="2522538"/>
            <a:ext cx="5970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5)</a:t>
            </a:r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 Nucleophilic substitution of acid derivatives 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914400" y="1752600"/>
            <a:ext cx="7943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3) </a:t>
            </a:r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Allylic rearrangement to enol (acid-catalyzed or </a:t>
            </a:r>
            <a:r>
              <a:rPr lang="en-US" i="1">
                <a:latin typeface="Times New Roman" charset="0"/>
                <a:ea typeface="Times New Roman" charset="0"/>
                <a:cs typeface="Times New Roman" charset="0"/>
              </a:rPr>
              <a:t>via </a:t>
            </a:r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enolate)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914400" y="2133600"/>
            <a:ext cx="2301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4) </a:t>
            </a:r>
            <a:r>
              <a:rPr lang="en-US"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-Substitution</a:t>
            </a:r>
          </a:p>
        </p:txBody>
      </p: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5791200" y="3216275"/>
            <a:ext cx="968375" cy="1006475"/>
            <a:chOff x="5791200" y="3216275"/>
            <a:chExt cx="968376" cy="1006475"/>
          </a:xfrm>
        </p:grpSpPr>
        <p:sp>
          <p:nvSpPr>
            <p:cNvPr id="40997" name="Freeform 32"/>
            <p:cNvSpPr>
              <a:spLocks/>
            </p:cNvSpPr>
            <p:nvPr/>
          </p:nvSpPr>
          <p:spPr bwMode="auto">
            <a:xfrm>
              <a:off x="5791200" y="3697288"/>
              <a:ext cx="376238" cy="11113"/>
            </a:xfrm>
            <a:custGeom>
              <a:avLst/>
              <a:gdLst>
                <a:gd name="T0" fmla="*/ 0 w 237"/>
                <a:gd name="T1" fmla="*/ 0 h 7"/>
                <a:gd name="T2" fmla="*/ 237 w 237"/>
                <a:gd name="T3" fmla="*/ 7 h 7"/>
                <a:gd name="T4" fmla="*/ 0 60000 65536"/>
                <a:gd name="T5" fmla="*/ 0 60000 65536"/>
                <a:gd name="T6" fmla="*/ 0 w 237"/>
                <a:gd name="T7" fmla="*/ 0 h 7"/>
                <a:gd name="T8" fmla="*/ 237 w 23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7" h="7">
                  <a:moveTo>
                    <a:pt x="0" y="0"/>
                  </a:moveTo>
                  <a:lnTo>
                    <a:pt x="237" y="7"/>
                  </a:lnTo>
                </a:path>
              </a:pathLst>
            </a:custGeom>
            <a:noFill/>
            <a:ln w="889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0998" name="Rectangle 33"/>
            <p:cNvSpPr>
              <a:spLocks noChangeArrowheads="1"/>
            </p:cNvSpPr>
            <p:nvPr/>
          </p:nvSpPr>
          <p:spPr bwMode="auto">
            <a:xfrm>
              <a:off x="6024563" y="3216275"/>
              <a:ext cx="735013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6000">
                  <a:latin typeface="Times New Roman" charset="0"/>
                </a:rPr>
                <a:t>A</a:t>
              </a:r>
              <a:endParaRPr lang="en-US" sz="7200">
                <a:latin typeface="Times New Roman" charset="0"/>
              </a:endParaRPr>
            </a:p>
          </p:txBody>
        </p:sp>
      </p:grp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3467100" y="4957763"/>
            <a:ext cx="1116013" cy="1223962"/>
            <a:chOff x="3467100" y="4957763"/>
            <a:chExt cx="1116013" cy="1223962"/>
          </a:xfrm>
        </p:grpSpPr>
        <p:sp>
          <p:nvSpPr>
            <p:cNvPr id="40995" name="Rectangle 34"/>
            <p:cNvSpPr>
              <a:spLocks noChangeArrowheads="1"/>
            </p:cNvSpPr>
            <p:nvPr/>
          </p:nvSpPr>
          <p:spPr bwMode="auto">
            <a:xfrm>
              <a:off x="3467100" y="5175250"/>
              <a:ext cx="1116013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6000">
                  <a:latin typeface="Times New Roman" charset="0"/>
                </a:rPr>
                <a:t>Nu</a:t>
              </a:r>
            </a:p>
          </p:txBody>
        </p:sp>
        <p:sp>
          <p:nvSpPr>
            <p:cNvPr id="40996" name="Freeform 35"/>
            <p:cNvSpPr>
              <a:spLocks/>
            </p:cNvSpPr>
            <p:nvPr/>
          </p:nvSpPr>
          <p:spPr bwMode="auto">
            <a:xfrm>
              <a:off x="4157663" y="4957763"/>
              <a:ext cx="219075" cy="450850"/>
            </a:xfrm>
            <a:custGeom>
              <a:avLst/>
              <a:gdLst>
                <a:gd name="T0" fmla="*/ 0 w 138"/>
                <a:gd name="T1" fmla="*/ 284 h 284"/>
                <a:gd name="T2" fmla="*/ 138 w 138"/>
                <a:gd name="T3" fmla="*/ 0 h 284"/>
                <a:gd name="T4" fmla="*/ 0 60000 65536"/>
                <a:gd name="T5" fmla="*/ 0 60000 65536"/>
                <a:gd name="T6" fmla="*/ 0 w 138"/>
                <a:gd name="T7" fmla="*/ 0 h 284"/>
                <a:gd name="T8" fmla="*/ 138 w 138"/>
                <a:gd name="T9" fmla="*/ 284 h 28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8" h="284">
                  <a:moveTo>
                    <a:pt x="0" y="284"/>
                  </a:moveTo>
                  <a:lnTo>
                    <a:pt x="138" y="0"/>
                  </a:lnTo>
                </a:path>
              </a:pathLst>
            </a:custGeom>
            <a:noFill/>
            <a:ln w="889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4849813" y="4025900"/>
            <a:ext cx="333375" cy="317500"/>
            <a:chOff x="4849812" y="4025900"/>
            <a:chExt cx="333376" cy="317500"/>
          </a:xfrm>
        </p:grpSpPr>
        <p:sp>
          <p:nvSpPr>
            <p:cNvPr id="40993" name="Freeform 31"/>
            <p:cNvSpPr>
              <a:spLocks/>
            </p:cNvSpPr>
            <p:nvPr/>
          </p:nvSpPr>
          <p:spPr bwMode="auto">
            <a:xfrm>
              <a:off x="4849812" y="4025900"/>
              <a:ext cx="319088" cy="317500"/>
            </a:xfrm>
            <a:custGeom>
              <a:avLst/>
              <a:gdLst>
                <a:gd name="T0" fmla="*/ 0 w 201"/>
                <a:gd name="T1" fmla="*/ 200 h 200"/>
                <a:gd name="T2" fmla="*/ 201 w 201"/>
                <a:gd name="T3" fmla="*/ 0 h 200"/>
                <a:gd name="T4" fmla="*/ 0 60000 65536"/>
                <a:gd name="T5" fmla="*/ 0 60000 65536"/>
                <a:gd name="T6" fmla="*/ 0 w 201"/>
                <a:gd name="T7" fmla="*/ 0 h 200"/>
                <a:gd name="T8" fmla="*/ 201 w 201"/>
                <a:gd name="T9" fmla="*/ 200 h 2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1" h="200">
                  <a:moveTo>
                    <a:pt x="0" y="200"/>
                  </a:moveTo>
                  <a:lnTo>
                    <a:pt x="201" y="0"/>
                  </a:lnTo>
                </a:path>
              </a:pathLst>
            </a:custGeom>
            <a:noFill/>
            <a:ln w="3175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/>
                <a:t> </a:t>
              </a:r>
            </a:p>
          </p:txBody>
        </p:sp>
        <p:sp>
          <p:nvSpPr>
            <p:cNvPr id="40994" name="Freeform 31"/>
            <p:cNvSpPr>
              <a:spLocks/>
            </p:cNvSpPr>
            <p:nvPr/>
          </p:nvSpPr>
          <p:spPr bwMode="auto">
            <a:xfrm>
              <a:off x="4864100" y="4025900"/>
              <a:ext cx="319088" cy="317500"/>
            </a:xfrm>
            <a:custGeom>
              <a:avLst/>
              <a:gdLst>
                <a:gd name="T0" fmla="*/ 0 w 201"/>
                <a:gd name="T1" fmla="*/ 200 h 200"/>
                <a:gd name="T2" fmla="*/ 201 w 201"/>
                <a:gd name="T3" fmla="*/ 0 h 200"/>
                <a:gd name="T4" fmla="*/ 0 60000 65536"/>
                <a:gd name="T5" fmla="*/ 0 60000 65536"/>
                <a:gd name="T6" fmla="*/ 0 w 201"/>
                <a:gd name="T7" fmla="*/ 0 h 200"/>
                <a:gd name="T8" fmla="*/ 201 w 201"/>
                <a:gd name="T9" fmla="*/ 200 h 2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1" h="200">
                  <a:moveTo>
                    <a:pt x="0" y="200"/>
                  </a:moveTo>
                  <a:lnTo>
                    <a:pt x="201" y="0"/>
                  </a:lnTo>
                </a:path>
              </a:pathLst>
            </a:custGeom>
            <a:noFill/>
            <a:ln w="889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/>
                <a:t> </a:t>
              </a:r>
            </a:p>
          </p:txBody>
        </p:sp>
      </p:grp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2085975" y="3981450"/>
            <a:ext cx="17240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R</a:t>
            </a:r>
            <a:r>
              <a:rPr lang="en-US" sz="7200" baseline="-25000">
                <a:latin typeface="Times New Roman" charset="0"/>
              </a:rPr>
              <a:t>2</a:t>
            </a:r>
            <a:r>
              <a:rPr lang="en-US" sz="7200">
                <a:latin typeface="Times New Roman" charset="0"/>
              </a:rPr>
              <a:t>C</a:t>
            </a:r>
          </a:p>
        </p:txBody>
      </p:sp>
      <p:sp>
        <p:nvSpPr>
          <p:cNvPr id="49" name="Text Box 3"/>
          <p:cNvSpPr txBox="1">
            <a:spLocks noChangeArrowheads="1"/>
          </p:cNvSpPr>
          <p:nvPr/>
        </p:nvSpPr>
        <p:spPr bwMode="auto">
          <a:xfrm>
            <a:off x="5143500" y="4953000"/>
            <a:ext cx="7239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L</a:t>
            </a: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2965450" y="5054600"/>
            <a:ext cx="844550" cy="1352550"/>
            <a:chOff x="1872" y="2393"/>
            <a:chExt cx="532" cy="852"/>
          </a:xfrm>
        </p:grpSpPr>
        <p:sp>
          <p:nvSpPr>
            <p:cNvPr id="40991" name="Rectangle 15"/>
            <p:cNvSpPr>
              <a:spLocks noChangeArrowheads="1"/>
            </p:cNvSpPr>
            <p:nvPr/>
          </p:nvSpPr>
          <p:spPr bwMode="auto">
            <a:xfrm>
              <a:off x="1872" y="2477"/>
              <a:ext cx="532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A</a:t>
              </a:r>
            </a:p>
          </p:txBody>
        </p:sp>
        <p:sp>
          <p:nvSpPr>
            <p:cNvPr id="40992" name="Freeform 17"/>
            <p:cNvSpPr>
              <a:spLocks/>
            </p:cNvSpPr>
            <p:nvPr/>
          </p:nvSpPr>
          <p:spPr bwMode="auto">
            <a:xfrm>
              <a:off x="2129" y="2393"/>
              <a:ext cx="1" cy="216"/>
            </a:xfrm>
            <a:custGeom>
              <a:avLst/>
              <a:gdLst>
                <a:gd name="T0" fmla="*/ 0 w 1"/>
                <a:gd name="T1" fmla="*/ 0 h 216"/>
                <a:gd name="T2" fmla="*/ 0 w 1"/>
                <a:gd name="T3" fmla="*/ 216 h 216"/>
                <a:gd name="T4" fmla="*/ 0 60000 65536"/>
                <a:gd name="T5" fmla="*/ 0 60000 65536"/>
                <a:gd name="T6" fmla="*/ 0 w 1"/>
                <a:gd name="T7" fmla="*/ 0 h 216"/>
                <a:gd name="T8" fmla="*/ 1 w 1"/>
                <a:gd name="T9" fmla="*/ 216 h 2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6">
                  <a:moveTo>
                    <a:pt x="0" y="0"/>
                  </a:moveTo>
                  <a:lnTo>
                    <a:pt x="0" y="216"/>
                  </a:lnTo>
                </a:path>
              </a:pathLst>
            </a:custGeom>
            <a:noFill/>
            <a:ln w="889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>
            <a:off x="3581400" y="3048000"/>
            <a:ext cx="3282950" cy="1687513"/>
            <a:chOff x="3581400" y="3048000"/>
            <a:chExt cx="3282950" cy="1687513"/>
          </a:xfrm>
        </p:grpSpPr>
        <p:grpSp>
          <p:nvGrpSpPr>
            <p:cNvPr id="40980" name="Group 14"/>
            <p:cNvGrpSpPr>
              <a:grpSpLocks/>
            </p:cNvGrpSpPr>
            <p:nvPr/>
          </p:nvGrpSpPr>
          <p:grpSpPr bwMode="auto">
            <a:xfrm>
              <a:off x="5791200" y="3048000"/>
              <a:ext cx="1073150" cy="1189038"/>
              <a:chOff x="1728" y="2496"/>
              <a:chExt cx="676" cy="749"/>
            </a:xfrm>
          </p:grpSpPr>
          <p:sp>
            <p:nvSpPr>
              <p:cNvPr id="40989" name="Rectangle 15"/>
              <p:cNvSpPr>
                <a:spLocks noChangeArrowheads="1"/>
              </p:cNvSpPr>
              <p:nvPr/>
            </p:nvSpPr>
            <p:spPr bwMode="auto">
              <a:xfrm>
                <a:off x="1872" y="2496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H</a:t>
                </a:r>
              </a:p>
            </p:txBody>
          </p:sp>
          <p:sp>
            <p:nvSpPr>
              <p:cNvPr id="40990" name="Freeform 17"/>
              <p:cNvSpPr>
                <a:spLocks/>
              </p:cNvSpPr>
              <p:nvPr/>
            </p:nvSpPr>
            <p:spPr bwMode="auto">
              <a:xfrm rot="5400000">
                <a:off x="1835" y="2800"/>
                <a:ext cx="1" cy="216"/>
              </a:xfrm>
              <a:custGeom>
                <a:avLst/>
                <a:gdLst>
                  <a:gd name="T0" fmla="*/ 0 w 1"/>
                  <a:gd name="T1" fmla="*/ 0 h 216"/>
                  <a:gd name="T2" fmla="*/ 0 w 1"/>
                  <a:gd name="T3" fmla="*/ 216 h 216"/>
                  <a:gd name="T4" fmla="*/ 0 60000 65536"/>
                  <a:gd name="T5" fmla="*/ 0 60000 65536"/>
                  <a:gd name="T6" fmla="*/ 0 w 1"/>
                  <a:gd name="T7" fmla="*/ 0 h 216"/>
                  <a:gd name="T8" fmla="*/ 1 w 1"/>
                  <a:gd name="T9" fmla="*/ 216 h 2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16">
                    <a:moveTo>
                      <a:pt x="0" y="0"/>
                    </a:moveTo>
                    <a:lnTo>
                      <a:pt x="0" y="216"/>
                    </a:lnTo>
                  </a:path>
                </a:pathLst>
              </a:custGeom>
              <a:noFill/>
              <a:ln w="889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40981" name="Group 62"/>
            <p:cNvGrpSpPr>
              <a:grpSpLocks/>
            </p:cNvGrpSpPr>
            <p:nvPr/>
          </p:nvGrpSpPr>
          <p:grpSpPr bwMode="auto">
            <a:xfrm>
              <a:off x="3581400" y="4025900"/>
              <a:ext cx="1603376" cy="709613"/>
              <a:chOff x="3581400" y="4025900"/>
              <a:chExt cx="1603376" cy="709613"/>
            </a:xfrm>
          </p:grpSpPr>
          <p:grpSp>
            <p:nvGrpSpPr>
              <p:cNvPr id="40982" name="Group 58"/>
              <p:cNvGrpSpPr>
                <a:grpSpLocks/>
              </p:cNvGrpSpPr>
              <p:nvPr/>
            </p:nvGrpSpPr>
            <p:grpSpPr bwMode="auto">
              <a:xfrm>
                <a:off x="3581400" y="4495800"/>
                <a:ext cx="609600" cy="239713"/>
                <a:chOff x="3581400" y="4495800"/>
                <a:chExt cx="609600" cy="239713"/>
              </a:xfrm>
            </p:grpSpPr>
            <p:sp>
              <p:nvSpPr>
                <p:cNvPr id="40986" name="Freeform 11"/>
                <p:cNvSpPr>
                  <a:spLocks/>
                </p:cNvSpPr>
                <p:nvPr/>
              </p:nvSpPr>
              <p:spPr bwMode="auto">
                <a:xfrm flipV="1">
                  <a:off x="3581400" y="4578668"/>
                  <a:ext cx="609600" cy="45719"/>
                </a:xfrm>
                <a:custGeom>
                  <a:avLst/>
                  <a:gdLst>
                    <a:gd name="T0" fmla="*/ 0 w 307"/>
                    <a:gd name="T1" fmla="*/ 7 h 7"/>
                    <a:gd name="T2" fmla="*/ 307 w 307"/>
                    <a:gd name="T3" fmla="*/ 0 h 7"/>
                    <a:gd name="T4" fmla="*/ 0 60000 65536"/>
                    <a:gd name="T5" fmla="*/ 0 60000 65536"/>
                    <a:gd name="T6" fmla="*/ 0 w 307"/>
                    <a:gd name="T7" fmla="*/ 0 h 7"/>
                    <a:gd name="T8" fmla="*/ 307 w 307"/>
                    <a:gd name="T9" fmla="*/ 7 h 7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07" h="7">
                      <a:moveTo>
                        <a:pt x="0" y="7"/>
                      </a:moveTo>
                      <a:lnTo>
                        <a:pt x="307" y="0"/>
                      </a:lnTo>
                    </a:path>
                  </a:pathLst>
                </a:custGeom>
                <a:noFill/>
                <a:ln w="1270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40987" name="Freeform 11"/>
                <p:cNvSpPr>
                  <a:spLocks/>
                </p:cNvSpPr>
                <p:nvPr/>
              </p:nvSpPr>
              <p:spPr bwMode="auto">
                <a:xfrm>
                  <a:off x="3683000" y="4724400"/>
                  <a:ext cx="487363" cy="11113"/>
                </a:xfrm>
                <a:custGeom>
                  <a:avLst/>
                  <a:gdLst>
                    <a:gd name="T0" fmla="*/ 0 w 307"/>
                    <a:gd name="T1" fmla="*/ 7 h 7"/>
                    <a:gd name="T2" fmla="*/ 307 w 307"/>
                    <a:gd name="T3" fmla="*/ 0 h 7"/>
                    <a:gd name="T4" fmla="*/ 0 60000 65536"/>
                    <a:gd name="T5" fmla="*/ 0 60000 65536"/>
                    <a:gd name="T6" fmla="*/ 0 w 307"/>
                    <a:gd name="T7" fmla="*/ 0 h 7"/>
                    <a:gd name="T8" fmla="*/ 307 w 307"/>
                    <a:gd name="T9" fmla="*/ 7 h 7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07" h="7">
                      <a:moveTo>
                        <a:pt x="0" y="7"/>
                      </a:moveTo>
                      <a:lnTo>
                        <a:pt x="307" y="0"/>
                      </a:lnTo>
                    </a:path>
                  </a:pathLst>
                </a:custGeom>
                <a:noFill/>
                <a:ln w="635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40988" name="Freeform 11"/>
                <p:cNvSpPr>
                  <a:spLocks/>
                </p:cNvSpPr>
                <p:nvPr/>
              </p:nvSpPr>
              <p:spPr bwMode="auto">
                <a:xfrm>
                  <a:off x="3678237" y="4495800"/>
                  <a:ext cx="487363" cy="11113"/>
                </a:xfrm>
                <a:custGeom>
                  <a:avLst/>
                  <a:gdLst>
                    <a:gd name="T0" fmla="*/ 0 w 307"/>
                    <a:gd name="T1" fmla="*/ 7 h 7"/>
                    <a:gd name="T2" fmla="*/ 307 w 307"/>
                    <a:gd name="T3" fmla="*/ 0 h 7"/>
                    <a:gd name="T4" fmla="*/ 0 60000 65536"/>
                    <a:gd name="T5" fmla="*/ 0 60000 65536"/>
                    <a:gd name="T6" fmla="*/ 0 w 307"/>
                    <a:gd name="T7" fmla="*/ 0 h 7"/>
                    <a:gd name="T8" fmla="*/ 307 w 307"/>
                    <a:gd name="T9" fmla="*/ 7 h 7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07" h="7">
                      <a:moveTo>
                        <a:pt x="0" y="7"/>
                      </a:moveTo>
                      <a:lnTo>
                        <a:pt x="307" y="0"/>
                      </a:lnTo>
                    </a:path>
                  </a:pathLst>
                </a:custGeom>
                <a:noFill/>
                <a:ln w="635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/>
                </a:p>
              </p:txBody>
            </p:sp>
          </p:grpSp>
          <p:grpSp>
            <p:nvGrpSpPr>
              <p:cNvPr id="40983" name="Group 59"/>
              <p:cNvGrpSpPr>
                <a:grpSpLocks/>
              </p:cNvGrpSpPr>
              <p:nvPr/>
            </p:nvGrpSpPr>
            <p:grpSpPr bwMode="auto">
              <a:xfrm>
                <a:off x="4851400" y="4025900"/>
                <a:ext cx="333376" cy="317500"/>
                <a:chOff x="4849812" y="4025900"/>
                <a:chExt cx="333376" cy="317500"/>
              </a:xfrm>
            </p:grpSpPr>
            <p:sp>
              <p:nvSpPr>
                <p:cNvPr id="40984" name="Freeform 31"/>
                <p:cNvSpPr>
                  <a:spLocks/>
                </p:cNvSpPr>
                <p:nvPr/>
              </p:nvSpPr>
              <p:spPr bwMode="auto">
                <a:xfrm>
                  <a:off x="4849812" y="4025900"/>
                  <a:ext cx="319088" cy="317500"/>
                </a:xfrm>
                <a:custGeom>
                  <a:avLst/>
                  <a:gdLst>
                    <a:gd name="T0" fmla="*/ 0 w 201"/>
                    <a:gd name="T1" fmla="*/ 200 h 200"/>
                    <a:gd name="T2" fmla="*/ 201 w 201"/>
                    <a:gd name="T3" fmla="*/ 0 h 200"/>
                    <a:gd name="T4" fmla="*/ 0 60000 65536"/>
                    <a:gd name="T5" fmla="*/ 0 60000 65536"/>
                    <a:gd name="T6" fmla="*/ 0 w 201"/>
                    <a:gd name="T7" fmla="*/ 0 h 200"/>
                    <a:gd name="T8" fmla="*/ 201 w 201"/>
                    <a:gd name="T9" fmla="*/ 200 h 200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01" h="200">
                      <a:moveTo>
                        <a:pt x="0" y="200"/>
                      </a:moveTo>
                      <a:lnTo>
                        <a:pt x="201" y="0"/>
                      </a:lnTo>
                    </a:path>
                  </a:pathLst>
                </a:custGeom>
                <a:noFill/>
                <a:ln w="3175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/>
                  <a:r>
                    <a:rPr lang="en-US"/>
                    <a:t> </a:t>
                  </a:r>
                </a:p>
              </p:txBody>
            </p:sp>
            <p:sp>
              <p:nvSpPr>
                <p:cNvPr id="40985" name="Freeform 31"/>
                <p:cNvSpPr>
                  <a:spLocks/>
                </p:cNvSpPr>
                <p:nvPr/>
              </p:nvSpPr>
              <p:spPr bwMode="auto">
                <a:xfrm>
                  <a:off x="4864100" y="4025900"/>
                  <a:ext cx="319088" cy="317500"/>
                </a:xfrm>
                <a:custGeom>
                  <a:avLst/>
                  <a:gdLst>
                    <a:gd name="T0" fmla="*/ 0 w 201"/>
                    <a:gd name="T1" fmla="*/ 200 h 200"/>
                    <a:gd name="T2" fmla="*/ 201 w 201"/>
                    <a:gd name="T3" fmla="*/ 0 h 200"/>
                    <a:gd name="T4" fmla="*/ 0 60000 65536"/>
                    <a:gd name="T5" fmla="*/ 0 60000 65536"/>
                    <a:gd name="T6" fmla="*/ 0 w 201"/>
                    <a:gd name="T7" fmla="*/ 0 h 200"/>
                    <a:gd name="T8" fmla="*/ 201 w 201"/>
                    <a:gd name="T9" fmla="*/ 200 h 200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01" h="200">
                      <a:moveTo>
                        <a:pt x="0" y="200"/>
                      </a:moveTo>
                      <a:lnTo>
                        <a:pt x="201" y="0"/>
                      </a:lnTo>
                    </a:path>
                  </a:pathLst>
                </a:custGeom>
                <a:noFill/>
                <a:ln w="889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/>
                  <a:r>
                    <a:rPr lang="en-US"/>
                    <a:t> </a:t>
                  </a:r>
                </a:p>
              </p:txBody>
            </p:sp>
          </p:grpSp>
        </p:grpSp>
      </p:grpSp>
      <p:sp>
        <p:nvSpPr>
          <p:cNvPr id="65" name="Text Box 3"/>
          <p:cNvSpPr txBox="1">
            <a:spLocks noChangeArrowheads="1"/>
          </p:cNvSpPr>
          <p:nvPr/>
        </p:nvSpPr>
        <p:spPr bwMode="auto">
          <a:xfrm>
            <a:off x="5214938" y="4953000"/>
            <a:ext cx="1338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Nu</a:t>
            </a:r>
          </a:p>
        </p:txBody>
      </p:sp>
    </p:spTree>
    <p:custDataLst>
      <p:tags r:id="rId1"/>
    </p:custDataLst>
  </p:cSld>
  <p:clrMapOvr>
    <a:masterClrMapping/>
  </p:clrMapOvr>
  <p:transition advTm="1043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7171" grpId="0"/>
      <p:bldP spid="1927174" grpId="0"/>
      <p:bldP spid="36" grpId="0"/>
      <p:bldP spid="37" grpId="0"/>
      <p:bldP spid="38" grpId="0"/>
      <p:bldP spid="39" grpId="0"/>
      <p:bldP spid="40" grpId="0"/>
      <p:bldP spid="45" grpId="0"/>
      <p:bldP spid="49" grpId="0"/>
      <p:bldP spid="49" grpId="1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76200" y="228600"/>
            <a:ext cx="9067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RCOOH Reactions</a:t>
            </a:r>
            <a:r>
              <a:rPr lang="en-US" sz="4400">
                <a:latin typeface="Times New Roman" charset="0"/>
              </a:rPr>
              <a:t>  </a:t>
            </a:r>
            <a:r>
              <a:rPr lang="en-US" sz="2000">
                <a:latin typeface="Times New Roman" charset="0"/>
              </a:rPr>
              <a:t>(sec. 20.7, pp. 964-965)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5029200" y="3733800"/>
            <a:ext cx="844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O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6089650" y="3733800"/>
            <a:ext cx="844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H</a:t>
            </a:r>
          </a:p>
        </p:txBody>
      </p:sp>
      <p:grpSp>
        <p:nvGrpSpPr>
          <p:cNvPr id="43013" name="Group 5"/>
          <p:cNvGrpSpPr>
            <a:grpSpLocks/>
          </p:cNvGrpSpPr>
          <p:nvPr/>
        </p:nvGrpSpPr>
        <p:grpSpPr bwMode="auto">
          <a:xfrm>
            <a:off x="3016250" y="1905000"/>
            <a:ext cx="3146425" cy="2379663"/>
            <a:chOff x="1900" y="1200"/>
            <a:chExt cx="1982" cy="1499"/>
          </a:xfrm>
        </p:grpSpPr>
        <p:sp>
          <p:nvSpPr>
            <p:cNvPr id="43036" name="Text Box 6"/>
            <p:cNvSpPr txBox="1">
              <a:spLocks noChangeArrowheads="1"/>
            </p:cNvSpPr>
            <p:nvPr/>
          </p:nvSpPr>
          <p:spPr bwMode="auto">
            <a:xfrm>
              <a:off x="1900" y="1776"/>
              <a:ext cx="500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R</a:t>
              </a:r>
            </a:p>
          </p:txBody>
        </p:sp>
        <p:sp>
          <p:nvSpPr>
            <p:cNvPr id="43037" name="Text Box 7"/>
            <p:cNvSpPr txBox="1">
              <a:spLocks noChangeArrowheads="1"/>
            </p:cNvSpPr>
            <p:nvPr/>
          </p:nvSpPr>
          <p:spPr bwMode="auto">
            <a:xfrm>
              <a:off x="2592" y="1776"/>
              <a:ext cx="500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C</a:t>
              </a:r>
            </a:p>
          </p:txBody>
        </p:sp>
        <p:sp>
          <p:nvSpPr>
            <p:cNvPr id="43038" name="Text Box 8"/>
            <p:cNvSpPr txBox="1">
              <a:spLocks noChangeArrowheads="1"/>
            </p:cNvSpPr>
            <p:nvPr/>
          </p:nvSpPr>
          <p:spPr bwMode="auto">
            <a:xfrm>
              <a:off x="3168" y="1200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</a:p>
          </p:txBody>
        </p:sp>
        <p:sp>
          <p:nvSpPr>
            <p:cNvPr id="43039" name="Line 9"/>
            <p:cNvSpPr>
              <a:spLocks noChangeShapeType="1"/>
            </p:cNvSpPr>
            <p:nvPr/>
          </p:nvSpPr>
          <p:spPr bwMode="auto">
            <a:xfrm flipV="1">
              <a:off x="3024" y="1728"/>
              <a:ext cx="192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40" name="Line 10"/>
            <p:cNvSpPr>
              <a:spLocks noChangeShapeType="1"/>
            </p:cNvSpPr>
            <p:nvPr/>
          </p:nvSpPr>
          <p:spPr bwMode="auto">
            <a:xfrm flipV="1">
              <a:off x="3099" y="1810"/>
              <a:ext cx="192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41" name="Freeform 11"/>
            <p:cNvSpPr>
              <a:spLocks/>
            </p:cNvSpPr>
            <p:nvPr/>
          </p:nvSpPr>
          <p:spPr bwMode="auto">
            <a:xfrm>
              <a:off x="2309" y="2122"/>
              <a:ext cx="307" cy="7"/>
            </a:xfrm>
            <a:custGeom>
              <a:avLst/>
              <a:gdLst>
                <a:gd name="T0" fmla="*/ 0 w 307"/>
                <a:gd name="T1" fmla="*/ 7 h 7"/>
                <a:gd name="T2" fmla="*/ 307 w 307"/>
                <a:gd name="T3" fmla="*/ 0 h 7"/>
                <a:gd name="T4" fmla="*/ 0 60000 65536"/>
                <a:gd name="T5" fmla="*/ 0 60000 65536"/>
                <a:gd name="T6" fmla="*/ 0 w 307"/>
                <a:gd name="T7" fmla="*/ 0 h 7"/>
                <a:gd name="T8" fmla="*/ 307 w 30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7" h="7">
                  <a:moveTo>
                    <a:pt x="0" y="7"/>
                  </a:moveTo>
                  <a:lnTo>
                    <a:pt x="307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3042" name="Freeform 12"/>
            <p:cNvSpPr>
              <a:spLocks/>
            </p:cNvSpPr>
            <p:nvPr/>
          </p:nvSpPr>
          <p:spPr bwMode="auto">
            <a:xfrm>
              <a:off x="3026" y="2337"/>
              <a:ext cx="223" cy="223"/>
            </a:xfrm>
            <a:custGeom>
              <a:avLst/>
              <a:gdLst>
                <a:gd name="T0" fmla="*/ 0 w 223"/>
                <a:gd name="T1" fmla="*/ 0 h 223"/>
                <a:gd name="T2" fmla="*/ 223 w 223"/>
                <a:gd name="T3" fmla="*/ 223 h 223"/>
                <a:gd name="T4" fmla="*/ 0 60000 65536"/>
                <a:gd name="T5" fmla="*/ 0 60000 65536"/>
                <a:gd name="T6" fmla="*/ 0 w 223"/>
                <a:gd name="T7" fmla="*/ 0 h 223"/>
                <a:gd name="T8" fmla="*/ 223 w 223"/>
                <a:gd name="T9" fmla="*/ 223 h 2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3" h="223">
                  <a:moveTo>
                    <a:pt x="0" y="0"/>
                  </a:moveTo>
                  <a:lnTo>
                    <a:pt x="223" y="223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3043" name="Freeform 13"/>
            <p:cNvSpPr>
              <a:spLocks/>
            </p:cNvSpPr>
            <p:nvPr/>
          </p:nvSpPr>
          <p:spPr bwMode="auto">
            <a:xfrm>
              <a:off x="3673" y="2692"/>
              <a:ext cx="209" cy="7"/>
            </a:xfrm>
            <a:custGeom>
              <a:avLst/>
              <a:gdLst>
                <a:gd name="T0" fmla="*/ 0 w 209"/>
                <a:gd name="T1" fmla="*/ 0 h 7"/>
                <a:gd name="T2" fmla="*/ 209 w 209"/>
                <a:gd name="T3" fmla="*/ 7 h 7"/>
                <a:gd name="T4" fmla="*/ 0 60000 65536"/>
                <a:gd name="T5" fmla="*/ 0 60000 65536"/>
                <a:gd name="T6" fmla="*/ 0 w 209"/>
                <a:gd name="T7" fmla="*/ 0 h 7"/>
                <a:gd name="T8" fmla="*/ 209 w 209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9" h="7">
                  <a:moveTo>
                    <a:pt x="0" y="0"/>
                  </a:moveTo>
                  <a:lnTo>
                    <a:pt x="209" y="7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295400" y="3798888"/>
            <a:ext cx="2520950" cy="1352550"/>
            <a:chOff x="816" y="2393"/>
            <a:chExt cx="1588" cy="852"/>
          </a:xfrm>
        </p:grpSpPr>
        <p:sp>
          <p:nvSpPr>
            <p:cNvPr id="43032" name="Rectangle 15"/>
            <p:cNvSpPr>
              <a:spLocks noChangeArrowheads="1"/>
            </p:cNvSpPr>
            <p:nvPr/>
          </p:nvSpPr>
          <p:spPr bwMode="auto">
            <a:xfrm>
              <a:off x="1872" y="2496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grpSp>
          <p:nvGrpSpPr>
            <p:cNvPr id="43033" name="Group 16"/>
            <p:cNvGrpSpPr>
              <a:grpSpLocks/>
            </p:cNvGrpSpPr>
            <p:nvPr/>
          </p:nvGrpSpPr>
          <p:grpSpPr bwMode="auto">
            <a:xfrm>
              <a:off x="816" y="2393"/>
              <a:ext cx="1314" cy="759"/>
              <a:chOff x="816" y="2393"/>
              <a:chExt cx="1314" cy="759"/>
            </a:xfrm>
          </p:grpSpPr>
          <p:sp>
            <p:nvSpPr>
              <p:cNvPr id="43034" name="Freeform 17"/>
              <p:cNvSpPr>
                <a:spLocks/>
              </p:cNvSpPr>
              <p:nvPr/>
            </p:nvSpPr>
            <p:spPr bwMode="auto">
              <a:xfrm>
                <a:off x="2129" y="2393"/>
                <a:ext cx="1" cy="216"/>
              </a:xfrm>
              <a:custGeom>
                <a:avLst/>
                <a:gdLst>
                  <a:gd name="T0" fmla="*/ 0 w 1"/>
                  <a:gd name="T1" fmla="*/ 0 h 216"/>
                  <a:gd name="T2" fmla="*/ 0 w 1"/>
                  <a:gd name="T3" fmla="*/ 216 h 216"/>
                  <a:gd name="T4" fmla="*/ 0 60000 65536"/>
                  <a:gd name="T5" fmla="*/ 0 60000 65536"/>
                  <a:gd name="T6" fmla="*/ 0 w 1"/>
                  <a:gd name="T7" fmla="*/ 0 h 216"/>
                  <a:gd name="T8" fmla="*/ 1 w 1"/>
                  <a:gd name="T9" fmla="*/ 216 h 2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16">
                    <a:moveTo>
                      <a:pt x="0" y="0"/>
                    </a:moveTo>
                    <a:lnTo>
                      <a:pt x="0" y="216"/>
                    </a:lnTo>
                  </a:path>
                </a:pathLst>
              </a:custGeom>
              <a:noFill/>
              <a:ln w="889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  <p:sp>
            <p:nvSpPr>
              <p:cNvPr id="43035" name="Text Box 18"/>
              <p:cNvSpPr txBox="1">
                <a:spLocks noChangeArrowheads="1"/>
              </p:cNvSpPr>
              <p:nvPr/>
            </p:nvSpPr>
            <p:spPr bwMode="auto">
              <a:xfrm>
                <a:off x="816" y="2634"/>
                <a:ext cx="1012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 New Roman" charset="0"/>
                  </a:rPr>
                  <a:t>substitution</a:t>
                </a:r>
              </a:p>
              <a:p>
                <a:pPr algn="ctr" eaLnBrk="0" hangingPunct="0"/>
                <a:r>
                  <a:rPr lang="en-US">
                    <a:latin typeface="Times New Roman" charset="0"/>
                  </a:rPr>
                  <a:t>at </a:t>
                </a:r>
                <a:r>
                  <a:rPr lang="en-US">
                    <a:latin typeface="Symbol" charset="2"/>
                    <a:sym typeface="Symbol" charset="2"/>
                  </a:rPr>
                  <a:t></a:t>
                </a:r>
                <a:r>
                  <a:rPr lang="en-US">
                    <a:latin typeface="Times New Roman" charset="0"/>
                  </a:rPr>
                  <a:t>-C</a:t>
                </a:r>
              </a:p>
            </p:txBody>
          </p:sp>
        </p:grp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800600" y="2987675"/>
            <a:ext cx="2139950" cy="1082675"/>
            <a:chOff x="3024" y="1882"/>
            <a:chExt cx="1348" cy="682"/>
          </a:xfrm>
        </p:grpSpPr>
        <p:sp>
          <p:nvSpPr>
            <p:cNvPr id="43030" name="Freeform 20"/>
            <p:cNvSpPr>
              <a:spLocks/>
            </p:cNvSpPr>
            <p:nvPr/>
          </p:nvSpPr>
          <p:spPr bwMode="auto">
            <a:xfrm>
              <a:off x="3024" y="2331"/>
              <a:ext cx="234" cy="233"/>
            </a:xfrm>
            <a:custGeom>
              <a:avLst/>
              <a:gdLst>
                <a:gd name="T0" fmla="*/ 0 w 234"/>
                <a:gd name="T1" fmla="*/ 0 h 233"/>
                <a:gd name="T2" fmla="*/ 234 w 234"/>
                <a:gd name="T3" fmla="*/ 233 h 233"/>
                <a:gd name="T4" fmla="*/ 0 60000 65536"/>
                <a:gd name="T5" fmla="*/ 0 60000 65536"/>
                <a:gd name="T6" fmla="*/ 0 w 234"/>
                <a:gd name="T7" fmla="*/ 0 h 233"/>
                <a:gd name="T8" fmla="*/ 234 w 234"/>
                <a:gd name="T9" fmla="*/ 233 h 23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4" h="233">
                  <a:moveTo>
                    <a:pt x="0" y="0"/>
                  </a:moveTo>
                  <a:lnTo>
                    <a:pt x="234" y="233"/>
                  </a:lnTo>
                </a:path>
              </a:pathLst>
            </a:custGeom>
            <a:noFill/>
            <a:ln w="889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3031" name="Text Box 21"/>
            <p:cNvSpPr txBox="1">
              <a:spLocks noChangeArrowheads="1"/>
            </p:cNvSpPr>
            <p:nvPr/>
          </p:nvSpPr>
          <p:spPr bwMode="auto">
            <a:xfrm>
              <a:off x="3360" y="1882"/>
              <a:ext cx="101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 New Roman" charset="0"/>
                </a:rPr>
                <a:t>substitution</a:t>
              </a:r>
            </a:p>
            <a:p>
              <a:pPr algn="ctr" eaLnBrk="0" hangingPunct="0"/>
              <a:r>
                <a:rPr lang="en-US">
                  <a:latin typeface="Times New Roman" charset="0"/>
                </a:rPr>
                <a:t>at C</a:t>
              </a:r>
            </a:p>
          </p:txBody>
        </p:sp>
      </p:grpSp>
      <p:sp>
        <p:nvSpPr>
          <p:cNvPr id="1927190" name="Text Box 22"/>
          <p:cNvSpPr txBox="1">
            <a:spLocks noChangeArrowheads="1"/>
          </p:cNvSpPr>
          <p:nvPr/>
        </p:nvSpPr>
        <p:spPr bwMode="auto">
          <a:xfrm>
            <a:off x="6118225" y="3741738"/>
            <a:ext cx="793750" cy="1189037"/>
          </a:xfrm>
          <a:prstGeom prst="rect">
            <a:avLst/>
          </a:prstGeom>
          <a:solidFill>
            <a:schemeClr val="bg1">
              <a:alpha val="87842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R</a:t>
            </a:r>
          </a:p>
        </p:txBody>
      </p: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5181600" y="4273550"/>
            <a:ext cx="1606550" cy="1349375"/>
            <a:chOff x="3264" y="2692"/>
            <a:chExt cx="1012" cy="850"/>
          </a:xfrm>
        </p:grpSpPr>
        <p:sp>
          <p:nvSpPr>
            <p:cNvPr id="43028" name="Text Box 24"/>
            <p:cNvSpPr txBox="1">
              <a:spLocks noChangeArrowheads="1"/>
            </p:cNvSpPr>
            <p:nvPr/>
          </p:nvSpPr>
          <p:spPr bwMode="auto">
            <a:xfrm>
              <a:off x="3264" y="3024"/>
              <a:ext cx="101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 New Roman" charset="0"/>
                </a:rPr>
                <a:t>substitution</a:t>
              </a:r>
            </a:p>
            <a:p>
              <a:pPr algn="ctr" eaLnBrk="0" hangingPunct="0"/>
              <a:r>
                <a:rPr lang="en-US">
                  <a:latin typeface="Times New Roman" charset="0"/>
                </a:rPr>
                <a:t>at O</a:t>
              </a:r>
            </a:p>
          </p:txBody>
        </p:sp>
        <p:sp>
          <p:nvSpPr>
            <p:cNvPr id="43029" name="Freeform 25"/>
            <p:cNvSpPr>
              <a:spLocks/>
            </p:cNvSpPr>
            <p:nvPr/>
          </p:nvSpPr>
          <p:spPr bwMode="auto">
            <a:xfrm>
              <a:off x="3664" y="2692"/>
              <a:ext cx="222" cy="2"/>
            </a:xfrm>
            <a:custGeom>
              <a:avLst/>
              <a:gdLst>
                <a:gd name="T0" fmla="*/ 0 w 222"/>
                <a:gd name="T1" fmla="*/ 0 h 2"/>
                <a:gd name="T2" fmla="*/ 222 w 222"/>
                <a:gd name="T3" fmla="*/ 2 h 2"/>
                <a:gd name="T4" fmla="*/ 0 60000 65536"/>
                <a:gd name="T5" fmla="*/ 0 60000 65536"/>
                <a:gd name="T6" fmla="*/ 0 w 222"/>
                <a:gd name="T7" fmla="*/ 0 h 2"/>
                <a:gd name="T8" fmla="*/ 222 w 22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2" h="2">
                  <a:moveTo>
                    <a:pt x="0" y="0"/>
                  </a:moveTo>
                  <a:lnTo>
                    <a:pt x="222" y="2"/>
                  </a:lnTo>
                </a:path>
              </a:pathLst>
            </a:custGeom>
            <a:noFill/>
            <a:ln w="889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5835650" y="3733800"/>
            <a:ext cx="1095375" cy="1189038"/>
            <a:chOff x="4706" y="816"/>
            <a:chExt cx="690" cy="749"/>
          </a:xfrm>
        </p:grpSpPr>
        <p:sp>
          <p:nvSpPr>
            <p:cNvPr id="43026" name="Text Box 27"/>
            <p:cNvSpPr txBox="1">
              <a:spLocks noChangeArrowheads="1"/>
            </p:cNvSpPr>
            <p:nvPr/>
          </p:nvSpPr>
          <p:spPr bwMode="auto">
            <a:xfrm>
              <a:off x="4896" y="816"/>
              <a:ext cx="500" cy="749"/>
            </a:xfrm>
            <a:prstGeom prst="rect">
              <a:avLst/>
            </a:prstGeom>
            <a:solidFill>
              <a:schemeClr val="bg1">
                <a:alpha val="87842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R</a:t>
              </a:r>
            </a:p>
          </p:txBody>
        </p:sp>
        <p:sp>
          <p:nvSpPr>
            <p:cNvPr id="43027" name="Freeform 28"/>
            <p:cNvSpPr>
              <a:spLocks/>
            </p:cNvSpPr>
            <p:nvPr/>
          </p:nvSpPr>
          <p:spPr bwMode="auto">
            <a:xfrm>
              <a:off x="4706" y="1151"/>
              <a:ext cx="222" cy="2"/>
            </a:xfrm>
            <a:custGeom>
              <a:avLst/>
              <a:gdLst>
                <a:gd name="T0" fmla="*/ 0 w 222"/>
                <a:gd name="T1" fmla="*/ 0 h 2"/>
                <a:gd name="T2" fmla="*/ 222 w 222"/>
                <a:gd name="T3" fmla="*/ 2 h 2"/>
                <a:gd name="T4" fmla="*/ 0 60000 65536"/>
                <a:gd name="T5" fmla="*/ 0 60000 65536"/>
                <a:gd name="T6" fmla="*/ 0 w 222"/>
                <a:gd name="T7" fmla="*/ 0 h 2"/>
                <a:gd name="T8" fmla="*/ 222 w 22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2" h="2">
                  <a:moveTo>
                    <a:pt x="0" y="0"/>
                  </a:moveTo>
                  <a:lnTo>
                    <a:pt x="222" y="2"/>
                  </a:lnTo>
                </a:path>
              </a:pathLst>
            </a:custGeom>
            <a:noFill/>
            <a:ln w="889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1927197" name="Text Box 29"/>
          <p:cNvSpPr txBox="1">
            <a:spLocks noChangeArrowheads="1"/>
          </p:cNvSpPr>
          <p:nvPr/>
        </p:nvSpPr>
        <p:spPr bwMode="auto">
          <a:xfrm>
            <a:off x="3798888" y="2057400"/>
            <a:ext cx="1182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charset="0"/>
              </a:rPr>
              <a:t>addition</a:t>
            </a:r>
          </a:p>
        </p:txBody>
      </p: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3467100" y="1981200"/>
            <a:ext cx="3292475" cy="2965450"/>
            <a:chOff x="2184" y="1248"/>
            <a:chExt cx="2074" cy="1868"/>
          </a:xfrm>
        </p:grpSpPr>
        <p:sp>
          <p:nvSpPr>
            <p:cNvPr id="43021" name="Freeform 31"/>
            <p:cNvSpPr>
              <a:spLocks/>
            </p:cNvSpPr>
            <p:nvPr/>
          </p:nvSpPr>
          <p:spPr bwMode="auto">
            <a:xfrm>
              <a:off x="3093" y="1810"/>
              <a:ext cx="201" cy="200"/>
            </a:xfrm>
            <a:custGeom>
              <a:avLst/>
              <a:gdLst>
                <a:gd name="T0" fmla="*/ 0 w 201"/>
                <a:gd name="T1" fmla="*/ 200 h 200"/>
                <a:gd name="T2" fmla="*/ 201 w 201"/>
                <a:gd name="T3" fmla="*/ 0 h 200"/>
                <a:gd name="T4" fmla="*/ 0 60000 65536"/>
                <a:gd name="T5" fmla="*/ 0 60000 65536"/>
                <a:gd name="T6" fmla="*/ 0 w 201"/>
                <a:gd name="T7" fmla="*/ 0 h 200"/>
                <a:gd name="T8" fmla="*/ 201 w 201"/>
                <a:gd name="T9" fmla="*/ 200 h 2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1" h="200">
                  <a:moveTo>
                    <a:pt x="0" y="200"/>
                  </a:moveTo>
                  <a:lnTo>
                    <a:pt x="201" y="0"/>
                  </a:lnTo>
                </a:path>
              </a:pathLst>
            </a:custGeom>
            <a:noFill/>
            <a:ln w="889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3022" name="Freeform 32"/>
            <p:cNvSpPr>
              <a:spLocks/>
            </p:cNvSpPr>
            <p:nvPr/>
          </p:nvSpPr>
          <p:spPr bwMode="auto">
            <a:xfrm>
              <a:off x="3648" y="1551"/>
              <a:ext cx="237" cy="7"/>
            </a:xfrm>
            <a:custGeom>
              <a:avLst/>
              <a:gdLst>
                <a:gd name="T0" fmla="*/ 0 w 237"/>
                <a:gd name="T1" fmla="*/ 0 h 7"/>
                <a:gd name="T2" fmla="*/ 237 w 237"/>
                <a:gd name="T3" fmla="*/ 7 h 7"/>
                <a:gd name="T4" fmla="*/ 0 60000 65536"/>
                <a:gd name="T5" fmla="*/ 0 60000 65536"/>
                <a:gd name="T6" fmla="*/ 0 w 237"/>
                <a:gd name="T7" fmla="*/ 0 h 7"/>
                <a:gd name="T8" fmla="*/ 237 w 23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7" h="7">
                  <a:moveTo>
                    <a:pt x="0" y="0"/>
                  </a:moveTo>
                  <a:lnTo>
                    <a:pt x="237" y="7"/>
                  </a:lnTo>
                </a:path>
              </a:pathLst>
            </a:custGeom>
            <a:noFill/>
            <a:ln w="889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3023" name="Rectangle 33"/>
            <p:cNvSpPr>
              <a:spLocks noChangeArrowheads="1"/>
            </p:cNvSpPr>
            <p:nvPr/>
          </p:nvSpPr>
          <p:spPr bwMode="auto">
            <a:xfrm>
              <a:off x="3795" y="1248"/>
              <a:ext cx="46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6000">
                  <a:latin typeface="Times New Roman" charset="0"/>
                </a:rPr>
                <a:t>A</a:t>
              </a:r>
              <a:endParaRPr lang="en-US" sz="7200">
                <a:latin typeface="Times New Roman" charset="0"/>
              </a:endParaRPr>
            </a:p>
          </p:txBody>
        </p:sp>
        <p:sp>
          <p:nvSpPr>
            <p:cNvPr id="43024" name="Rectangle 34"/>
            <p:cNvSpPr>
              <a:spLocks noChangeArrowheads="1"/>
            </p:cNvSpPr>
            <p:nvPr/>
          </p:nvSpPr>
          <p:spPr bwMode="auto">
            <a:xfrm>
              <a:off x="2184" y="2482"/>
              <a:ext cx="70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6000">
                  <a:latin typeface="Times New Roman" charset="0"/>
                </a:rPr>
                <a:t>Nu</a:t>
              </a:r>
            </a:p>
          </p:txBody>
        </p:sp>
        <p:sp>
          <p:nvSpPr>
            <p:cNvPr id="43025" name="Freeform 35"/>
            <p:cNvSpPr>
              <a:spLocks/>
            </p:cNvSpPr>
            <p:nvPr/>
          </p:nvSpPr>
          <p:spPr bwMode="auto">
            <a:xfrm>
              <a:off x="2619" y="2345"/>
              <a:ext cx="138" cy="284"/>
            </a:xfrm>
            <a:custGeom>
              <a:avLst/>
              <a:gdLst>
                <a:gd name="T0" fmla="*/ 0 w 138"/>
                <a:gd name="T1" fmla="*/ 284 h 284"/>
                <a:gd name="T2" fmla="*/ 138 w 138"/>
                <a:gd name="T3" fmla="*/ 0 h 284"/>
                <a:gd name="T4" fmla="*/ 0 60000 65536"/>
                <a:gd name="T5" fmla="*/ 0 60000 65536"/>
                <a:gd name="T6" fmla="*/ 0 w 138"/>
                <a:gd name="T7" fmla="*/ 0 h 284"/>
                <a:gd name="T8" fmla="*/ 138 w 138"/>
                <a:gd name="T9" fmla="*/ 284 h 28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8" h="284">
                  <a:moveTo>
                    <a:pt x="0" y="284"/>
                  </a:moveTo>
                  <a:lnTo>
                    <a:pt x="138" y="0"/>
                  </a:lnTo>
                </a:path>
              </a:pathLst>
            </a:custGeom>
            <a:noFill/>
            <a:ln w="889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 advTm="2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2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7190" grpId="0" animBg="1"/>
      <p:bldP spid="1927190" grpId="1" animBg="1"/>
      <p:bldP spid="1927197" grpId="0"/>
      <p:bldP spid="192719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50"/>
          <p:cNvGrpSpPr>
            <a:grpSpLocks/>
          </p:cNvGrpSpPr>
          <p:nvPr/>
        </p:nvGrpSpPr>
        <p:grpSpPr bwMode="auto">
          <a:xfrm>
            <a:off x="3016250" y="1905000"/>
            <a:ext cx="2857500" cy="2103438"/>
            <a:chOff x="1900" y="1200"/>
            <a:chExt cx="1800" cy="1325"/>
          </a:xfrm>
        </p:grpSpPr>
        <p:sp>
          <p:nvSpPr>
            <p:cNvPr id="45125" name="Text Box 5"/>
            <p:cNvSpPr txBox="1">
              <a:spLocks noChangeArrowheads="1"/>
            </p:cNvSpPr>
            <p:nvPr/>
          </p:nvSpPr>
          <p:spPr bwMode="auto">
            <a:xfrm>
              <a:off x="1900" y="1776"/>
              <a:ext cx="500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R</a:t>
              </a:r>
            </a:p>
          </p:txBody>
        </p:sp>
        <p:sp>
          <p:nvSpPr>
            <p:cNvPr id="45126" name="Text Box 6"/>
            <p:cNvSpPr txBox="1">
              <a:spLocks noChangeArrowheads="1"/>
            </p:cNvSpPr>
            <p:nvPr/>
          </p:nvSpPr>
          <p:spPr bwMode="auto">
            <a:xfrm>
              <a:off x="2592" y="1776"/>
              <a:ext cx="500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C</a:t>
              </a:r>
            </a:p>
          </p:txBody>
        </p:sp>
        <p:sp>
          <p:nvSpPr>
            <p:cNvPr id="45127" name="Text Box 7"/>
            <p:cNvSpPr txBox="1">
              <a:spLocks noChangeArrowheads="1"/>
            </p:cNvSpPr>
            <p:nvPr/>
          </p:nvSpPr>
          <p:spPr bwMode="auto">
            <a:xfrm>
              <a:off x="3168" y="1200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</a:p>
          </p:txBody>
        </p:sp>
        <p:sp>
          <p:nvSpPr>
            <p:cNvPr id="45128" name="Line 8"/>
            <p:cNvSpPr>
              <a:spLocks noChangeShapeType="1"/>
            </p:cNvSpPr>
            <p:nvPr/>
          </p:nvSpPr>
          <p:spPr bwMode="auto">
            <a:xfrm flipV="1">
              <a:off x="3024" y="1728"/>
              <a:ext cx="192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29" name="Line 9"/>
            <p:cNvSpPr>
              <a:spLocks noChangeShapeType="1"/>
            </p:cNvSpPr>
            <p:nvPr/>
          </p:nvSpPr>
          <p:spPr bwMode="auto">
            <a:xfrm flipV="1">
              <a:off x="3099" y="1810"/>
              <a:ext cx="192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30" name="Freeform 10"/>
            <p:cNvSpPr>
              <a:spLocks/>
            </p:cNvSpPr>
            <p:nvPr/>
          </p:nvSpPr>
          <p:spPr bwMode="auto">
            <a:xfrm>
              <a:off x="2309" y="2122"/>
              <a:ext cx="307" cy="7"/>
            </a:xfrm>
            <a:custGeom>
              <a:avLst/>
              <a:gdLst>
                <a:gd name="T0" fmla="*/ 0 w 307"/>
                <a:gd name="T1" fmla="*/ 7 h 7"/>
                <a:gd name="T2" fmla="*/ 307 w 307"/>
                <a:gd name="T3" fmla="*/ 0 h 7"/>
                <a:gd name="T4" fmla="*/ 0 60000 65536"/>
                <a:gd name="T5" fmla="*/ 0 60000 65536"/>
                <a:gd name="T6" fmla="*/ 0 w 307"/>
                <a:gd name="T7" fmla="*/ 0 h 7"/>
                <a:gd name="T8" fmla="*/ 307 w 30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7" h="7">
                  <a:moveTo>
                    <a:pt x="0" y="7"/>
                  </a:moveTo>
                  <a:lnTo>
                    <a:pt x="307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1929227" name="Freeform 11"/>
          <p:cNvSpPr>
            <a:spLocks/>
          </p:cNvSpPr>
          <p:nvPr/>
        </p:nvSpPr>
        <p:spPr bwMode="auto">
          <a:xfrm>
            <a:off x="4803775" y="3709988"/>
            <a:ext cx="354013" cy="354012"/>
          </a:xfrm>
          <a:custGeom>
            <a:avLst/>
            <a:gdLst>
              <a:gd name="T0" fmla="*/ 0 w 223"/>
              <a:gd name="T1" fmla="*/ 0 h 223"/>
              <a:gd name="T2" fmla="*/ 223 w 223"/>
              <a:gd name="T3" fmla="*/ 223 h 223"/>
              <a:gd name="T4" fmla="*/ 0 60000 65536"/>
              <a:gd name="T5" fmla="*/ 0 60000 65536"/>
              <a:gd name="T6" fmla="*/ 0 w 223"/>
              <a:gd name="T7" fmla="*/ 0 h 223"/>
              <a:gd name="T8" fmla="*/ 223 w 223"/>
              <a:gd name="T9" fmla="*/ 223 h 22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3" h="223">
                <a:moveTo>
                  <a:pt x="0" y="0"/>
                </a:moveTo>
                <a:lnTo>
                  <a:pt x="223" y="223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5029200" y="3733800"/>
            <a:ext cx="1905000" cy="1189038"/>
            <a:chOff x="3168" y="2352"/>
            <a:chExt cx="1200" cy="749"/>
          </a:xfrm>
        </p:grpSpPr>
        <p:sp>
          <p:nvSpPr>
            <p:cNvPr id="45122" name="Text Box 2"/>
            <p:cNvSpPr txBox="1">
              <a:spLocks noChangeArrowheads="1"/>
            </p:cNvSpPr>
            <p:nvPr/>
          </p:nvSpPr>
          <p:spPr bwMode="auto">
            <a:xfrm>
              <a:off x="3168" y="2352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</a:p>
          </p:txBody>
        </p:sp>
        <p:sp>
          <p:nvSpPr>
            <p:cNvPr id="45123" name="Text Box 3"/>
            <p:cNvSpPr txBox="1">
              <a:spLocks noChangeArrowheads="1"/>
            </p:cNvSpPr>
            <p:nvPr/>
          </p:nvSpPr>
          <p:spPr bwMode="auto">
            <a:xfrm>
              <a:off x="3836" y="2352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45124" name="Freeform 12"/>
            <p:cNvSpPr>
              <a:spLocks/>
            </p:cNvSpPr>
            <p:nvPr/>
          </p:nvSpPr>
          <p:spPr bwMode="auto">
            <a:xfrm>
              <a:off x="3673" y="2692"/>
              <a:ext cx="209" cy="7"/>
            </a:xfrm>
            <a:custGeom>
              <a:avLst/>
              <a:gdLst>
                <a:gd name="T0" fmla="*/ 0 w 209"/>
                <a:gd name="T1" fmla="*/ 0 h 7"/>
                <a:gd name="T2" fmla="*/ 209 w 209"/>
                <a:gd name="T3" fmla="*/ 7 h 7"/>
                <a:gd name="T4" fmla="*/ 0 60000 65536"/>
                <a:gd name="T5" fmla="*/ 0 60000 65536"/>
                <a:gd name="T6" fmla="*/ 0 w 209"/>
                <a:gd name="T7" fmla="*/ 0 h 7"/>
                <a:gd name="T8" fmla="*/ 209 w 209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9" h="7">
                  <a:moveTo>
                    <a:pt x="0" y="0"/>
                  </a:moveTo>
                  <a:lnTo>
                    <a:pt x="209" y="7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45061" name="Rectangle 13"/>
          <p:cNvSpPr>
            <a:spLocks noChangeArrowheads="1"/>
          </p:cNvSpPr>
          <p:nvPr/>
        </p:nvSpPr>
        <p:spPr bwMode="auto">
          <a:xfrm>
            <a:off x="76200" y="228600"/>
            <a:ext cx="9067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Fischer Esterification</a:t>
            </a:r>
            <a:r>
              <a:rPr lang="en-US" sz="4400">
                <a:latin typeface="Times New Roman" charset="0"/>
              </a:rPr>
              <a:t>  </a:t>
            </a:r>
            <a:r>
              <a:rPr lang="en-US" sz="2000">
                <a:latin typeface="Times New Roman" charset="0"/>
              </a:rPr>
              <a:t>(sec. 20.8, p. 965)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6172200" y="1795463"/>
            <a:ext cx="1292225" cy="1290637"/>
            <a:chOff x="4224" y="992"/>
            <a:chExt cx="814" cy="813"/>
          </a:xfrm>
        </p:grpSpPr>
        <p:sp>
          <p:nvSpPr>
            <p:cNvPr id="45120" name="Text Box 15"/>
            <p:cNvSpPr txBox="1">
              <a:spLocks noChangeArrowheads="1"/>
            </p:cNvSpPr>
            <p:nvPr/>
          </p:nvSpPr>
          <p:spPr bwMode="auto">
            <a:xfrm>
              <a:off x="4224" y="1056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45121" name="Text Box 16"/>
            <p:cNvSpPr txBox="1">
              <a:spLocks noChangeArrowheads="1"/>
            </p:cNvSpPr>
            <p:nvPr/>
          </p:nvSpPr>
          <p:spPr bwMode="auto">
            <a:xfrm>
              <a:off x="4703" y="992"/>
              <a:ext cx="335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4800" b="1">
                  <a:latin typeface="Times New Roman" charset="0"/>
                </a:rPr>
                <a:t>+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864225" y="1893888"/>
            <a:ext cx="1152525" cy="1189037"/>
            <a:chOff x="3694" y="1193"/>
            <a:chExt cx="726" cy="749"/>
          </a:xfrm>
        </p:grpSpPr>
        <p:sp>
          <p:nvSpPr>
            <p:cNvPr id="45118" name="Freeform 18"/>
            <p:cNvSpPr>
              <a:spLocks/>
            </p:cNvSpPr>
            <p:nvPr/>
          </p:nvSpPr>
          <p:spPr bwMode="auto">
            <a:xfrm>
              <a:off x="3694" y="1565"/>
              <a:ext cx="250" cy="1"/>
            </a:xfrm>
            <a:custGeom>
              <a:avLst/>
              <a:gdLst>
                <a:gd name="T0" fmla="*/ 0 w 250"/>
                <a:gd name="T1" fmla="*/ 0 h 1"/>
                <a:gd name="T2" fmla="*/ 250 w 250"/>
                <a:gd name="T3" fmla="*/ 0 h 1"/>
                <a:gd name="T4" fmla="*/ 0 60000 65536"/>
                <a:gd name="T5" fmla="*/ 0 60000 65536"/>
                <a:gd name="T6" fmla="*/ 0 w 250"/>
                <a:gd name="T7" fmla="*/ 0 h 1"/>
                <a:gd name="T8" fmla="*/ 250 w 25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0" h="1">
                  <a:moveTo>
                    <a:pt x="0" y="0"/>
                  </a:moveTo>
                  <a:lnTo>
                    <a:pt x="250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5119" name="Text Box 19"/>
            <p:cNvSpPr txBox="1">
              <a:spLocks noChangeArrowheads="1"/>
            </p:cNvSpPr>
            <p:nvPr/>
          </p:nvSpPr>
          <p:spPr bwMode="auto">
            <a:xfrm>
              <a:off x="3888" y="1193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</p:grpSp>
      <p:sp>
        <p:nvSpPr>
          <p:cNvPr id="1929236" name="Text Box 20"/>
          <p:cNvSpPr txBox="1">
            <a:spLocks noChangeArrowheads="1"/>
          </p:cNvSpPr>
          <p:nvPr/>
        </p:nvSpPr>
        <p:spPr bwMode="auto">
          <a:xfrm>
            <a:off x="4800600" y="1600200"/>
            <a:ext cx="5318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4800" b="1">
                <a:latin typeface="Times New Roman" charset="0"/>
              </a:rPr>
              <a:t>+</a:t>
            </a: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822825" y="2743200"/>
            <a:ext cx="384175" cy="379413"/>
            <a:chOff x="3040" y="1739"/>
            <a:chExt cx="242" cy="239"/>
          </a:xfrm>
        </p:grpSpPr>
        <p:sp>
          <p:nvSpPr>
            <p:cNvPr id="45116" name="Freeform 22"/>
            <p:cNvSpPr>
              <a:spLocks/>
            </p:cNvSpPr>
            <p:nvPr/>
          </p:nvSpPr>
          <p:spPr bwMode="auto">
            <a:xfrm>
              <a:off x="3040" y="1739"/>
              <a:ext cx="237" cy="216"/>
            </a:xfrm>
            <a:custGeom>
              <a:avLst/>
              <a:gdLst>
                <a:gd name="T0" fmla="*/ 0 w 237"/>
                <a:gd name="T1" fmla="*/ 216 h 216"/>
                <a:gd name="T2" fmla="*/ 237 w 237"/>
                <a:gd name="T3" fmla="*/ 0 h 216"/>
                <a:gd name="T4" fmla="*/ 0 60000 65536"/>
                <a:gd name="T5" fmla="*/ 0 60000 65536"/>
                <a:gd name="T6" fmla="*/ 0 w 237"/>
                <a:gd name="T7" fmla="*/ 0 h 216"/>
                <a:gd name="T8" fmla="*/ 237 w 237"/>
                <a:gd name="T9" fmla="*/ 216 h 2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7" h="216">
                  <a:moveTo>
                    <a:pt x="0" y="216"/>
                  </a:moveTo>
                  <a:lnTo>
                    <a:pt x="237" y="0"/>
                  </a:lnTo>
                </a:path>
              </a:pathLst>
            </a:custGeom>
            <a:noFill/>
            <a:ln w="3810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5117" name="Freeform 23"/>
            <p:cNvSpPr>
              <a:spLocks/>
            </p:cNvSpPr>
            <p:nvPr/>
          </p:nvSpPr>
          <p:spPr bwMode="auto">
            <a:xfrm>
              <a:off x="3045" y="1762"/>
              <a:ext cx="237" cy="216"/>
            </a:xfrm>
            <a:custGeom>
              <a:avLst/>
              <a:gdLst>
                <a:gd name="T0" fmla="*/ 0 w 237"/>
                <a:gd name="T1" fmla="*/ 216 h 216"/>
                <a:gd name="T2" fmla="*/ 237 w 237"/>
                <a:gd name="T3" fmla="*/ 0 h 216"/>
                <a:gd name="T4" fmla="*/ 0 60000 65536"/>
                <a:gd name="T5" fmla="*/ 0 60000 65536"/>
                <a:gd name="T6" fmla="*/ 0 w 237"/>
                <a:gd name="T7" fmla="*/ 0 h 216"/>
                <a:gd name="T8" fmla="*/ 237 w 237"/>
                <a:gd name="T9" fmla="*/ 216 h 2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7" h="216">
                  <a:moveTo>
                    <a:pt x="0" y="216"/>
                  </a:moveTo>
                  <a:lnTo>
                    <a:pt x="237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1929240" name="Text Box 24"/>
          <p:cNvSpPr txBox="1">
            <a:spLocks noChangeArrowheads="1"/>
          </p:cNvSpPr>
          <p:nvPr/>
        </p:nvSpPr>
        <p:spPr bwMode="auto">
          <a:xfrm>
            <a:off x="4267200" y="2438400"/>
            <a:ext cx="5318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4800" b="1">
                <a:latin typeface="Times New Roman" charset="0"/>
              </a:rPr>
              <a:t>+</a:t>
            </a:r>
          </a:p>
        </p:txBody>
      </p:sp>
      <p:sp>
        <p:nvSpPr>
          <p:cNvPr id="1929241" name="Freeform 25"/>
          <p:cNvSpPr>
            <a:spLocks/>
          </p:cNvSpPr>
          <p:nvPr/>
        </p:nvSpPr>
        <p:spPr bwMode="auto">
          <a:xfrm>
            <a:off x="4075113" y="3776663"/>
            <a:ext cx="298450" cy="463550"/>
          </a:xfrm>
          <a:custGeom>
            <a:avLst/>
            <a:gdLst>
              <a:gd name="T0" fmla="*/ 0 w 188"/>
              <a:gd name="T1" fmla="*/ 292 h 292"/>
              <a:gd name="T2" fmla="*/ 188 w 188"/>
              <a:gd name="T3" fmla="*/ 0 h 292"/>
              <a:gd name="T4" fmla="*/ 0 60000 65536"/>
              <a:gd name="T5" fmla="*/ 0 60000 65536"/>
              <a:gd name="T6" fmla="*/ 0 w 188"/>
              <a:gd name="T7" fmla="*/ 0 h 292"/>
              <a:gd name="T8" fmla="*/ 188 w 188"/>
              <a:gd name="T9" fmla="*/ 292 h 2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8" h="292">
                <a:moveTo>
                  <a:pt x="0" y="292"/>
                </a:moveTo>
                <a:lnTo>
                  <a:pt x="188" y="0"/>
                </a:lnTo>
              </a:path>
            </a:pathLst>
          </a:cu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2908300" y="3995738"/>
            <a:ext cx="2247900" cy="2103437"/>
            <a:chOff x="1680" y="3120"/>
            <a:chExt cx="1416" cy="1325"/>
          </a:xfrm>
        </p:grpSpPr>
        <p:sp>
          <p:nvSpPr>
            <p:cNvPr id="45112" name="Text Box 27"/>
            <p:cNvSpPr txBox="1">
              <a:spLocks noChangeArrowheads="1"/>
            </p:cNvSpPr>
            <p:nvPr/>
          </p:nvSpPr>
          <p:spPr bwMode="auto">
            <a:xfrm>
              <a:off x="1680" y="3120"/>
              <a:ext cx="916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RO</a:t>
              </a:r>
            </a:p>
          </p:txBody>
        </p:sp>
        <p:grpSp>
          <p:nvGrpSpPr>
            <p:cNvPr id="45113" name="Group 28"/>
            <p:cNvGrpSpPr>
              <a:grpSpLocks/>
            </p:cNvGrpSpPr>
            <p:nvPr/>
          </p:nvGrpSpPr>
          <p:grpSpPr bwMode="auto">
            <a:xfrm>
              <a:off x="2496" y="3696"/>
              <a:ext cx="600" cy="749"/>
              <a:chOff x="2496" y="3696"/>
              <a:chExt cx="600" cy="749"/>
            </a:xfrm>
          </p:grpSpPr>
          <p:sp>
            <p:nvSpPr>
              <p:cNvPr id="45114" name="Line 29"/>
              <p:cNvSpPr>
                <a:spLocks noChangeShapeType="1"/>
              </p:cNvSpPr>
              <p:nvPr/>
            </p:nvSpPr>
            <p:spPr bwMode="auto">
              <a:xfrm>
                <a:off x="2496" y="3696"/>
                <a:ext cx="96" cy="192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5" name="Text Box 30"/>
              <p:cNvSpPr txBox="1">
                <a:spLocks noChangeArrowheads="1"/>
              </p:cNvSpPr>
              <p:nvPr/>
            </p:nvSpPr>
            <p:spPr bwMode="auto">
              <a:xfrm>
                <a:off x="2564" y="3696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H</a:t>
                </a:r>
              </a:p>
            </p:txBody>
          </p:sp>
        </p:grpSp>
      </p:grpSp>
      <p:sp>
        <p:nvSpPr>
          <p:cNvPr id="1929247" name="Text Box 31"/>
          <p:cNvSpPr txBox="1">
            <a:spLocks noChangeArrowheads="1"/>
          </p:cNvSpPr>
          <p:nvPr/>
        </p:nvSpPr>
        <p:spPr bwMode="auto">
          <a:xfrm>
            <a:off x="4179888" y="4137025"/>
            <a:ext cx="5318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4800" b="1">
                <a:latin typeface="Times New Roman" charset="0"/>
              </a:rPr>
              <a:t>+</a:t>
            </a:r>
          </a:p>
        </p:txBody>
      </p:sp>
      <p:sp>
        <p:nvSpPr>
          <p:cNvPr id="1929248" name="Rectangle 32"/>
          <p:cNvSpPr>
            <a:spLocks noChangeArrowheads="1"/>
          </p:cNvSpPr>
          <p:nvPr/>
        </p:nvSpPr>
        <p:spPr bwMode="auto">
          <a:xfrm>
            <a:off x="4114800" y="4876800"/>
            <a:ext cx="9906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1929249" name="Text Box 33"/>
          <p:cNvSpPr txBox="1">
            <a:spLocks noChangeArrowheads="1"/>
          </p:cNvSpPr>
          <p:nvPr/>
        </p:nvSpPr>
        <p:spPr bwMode="auto">
          <a:xfrm>
            <a:off x="762000" y="5943600"/>
            <a:ext cx="64563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latin typeface="Times New Roman" charset="0"/>
              </a:rPr>
              <a:t>Tetrahedral </a:t>
            </a:r>
            <a:r>
              <a:rPr lang="en-US" sz="3200" i="1">
                <a:latin typeface="Times New Roman" charset="0"/>
              </a:rPr>
              <a:t>Intermediate</a:t>
            </a:r>
            <a:endParaRPr lang="en-US" sz="2000">
              <a:latin typeface="Times New Roman" charset="0"/>
            </a:endParaRPr>
          </a:p>
          <a:p>
            <a:pPr algn="ctr" eaLnBrk="0" hangingPunct="0"/>
            <a:r>
              <a:rPr lang="en-US">
                <a:latin typeface="Times New Roman" charset="0"/>
              </a:rPr>
              <a:t>(A/D, not the pentavalent </a:t>
            </a:r>
            <a:r>
              <a:rPr lang="en-US" i="1">
                <a:latin typeface="Times New Roman" charset="0"/>
              </a:rPr>
              <a:t>transition state</a:t>
            </a:r>
            <a:r>
              <a:rPr lang="en-US">
                <a:latin typeface="Times New Roman" charset="0"/>
              </a:rPr>
              <a:t> of S</a:t>
            </a:r>
            <a:r>
              <a:rPr lang="en-US" baseline="-25000">
                <a:latin typeface="Times New Roman" charset="0"/>
              </a:rPr>
              <a:t>N</a:t>
            </a:r>
            <a:r>
              <a:rPr lang="en-US">
                <a:latin typeface="Times New Roman" charset="0"/>
              </a:rPr>
              <a:t>2)</a:t>
            </a:r>
          </a:p>
        </p:txBody>
      </p: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4799013" y="2994025"/>
            <a:ext cx="2514600" cy="1924050"/>
            <a:chOff x="3024" y="1882"/>
            <a:chExt cx="1584" cy="1212"/>
          </a:xfrm>
        </p:grpSpPr>
        <p:sp>
          <p:nvSpPr>
            <p:cNvPr id="45108" name="Text Box 35"/>
            <p:cNvSpPr txBox="1">
              <a:spLocks noChangeArrowheads="1"/>
            </p:cNvSpPr>
            <p:nvPr/>
          </p:nvSpPr>
          <p:spPr bwMode="auto">
            <a:xfrm>
              <a:off x="3360" y="1882"/>
              <a:ext cx="101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 New Roman" charset="0"/>
                </a:rPr>
                <a:t>substitution</a:t>
              </a:r>
            </a:p>
            <a:p>
              <a:pPr algn="ctr" eaLnBrk="0" hangingPunct="0"/>
              <a:r>
                <a:rPr lang="en-US">
                  <a:latin typeface="Times New Roman" charset="0"/>
                </a:rPr>
                <a:t>at C</a:t>
              </a:r>
            </a:p>
          </p:txBody>
        </p:sp>
        <p:grpSp>
          <p:nvGrpSpPr>
            <p:cNvPr id="45109" name="Group 36"/>
            <p:cNvGrpSpPr>
              <a:grpSpLocks/>
            </p:cNvGrpSpPr>
            <p:nvPr/>
          </p:nvGrpSpPr>
          <p:grpSpPr bwMode="auto">
            <a:xfrm>
              <a:off x="3024" y="2331"/>
              <a:ext cx="1584" cy="763"/>
              <a:chOff x="3024" y="2331"/>
              <a:chExt cx="1584" cy="763"/>
            </a:xfrm>
          </p:grpSpPr>
          <p:sp>
            <p:nvSpPr>
              <p:cNvPr id="45110" name="Text Box 37"/>
              <p:cNvSpPr txBox="1">
                <a:spLocks noChangeArrowheads="1"/>
              </p:cNvSpPr>
              <p:nvPr/>
            </p:nvSpPr>
            <p:spPr bwMode="auto">
              <a:xfrm>
                <a:off x="3168" y="2345"/>
                <a:ext cx="1440" cy="7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OR</a:t>
                </a:r>
              </a:p>
            </p:txBody>
          </p:sp>
          <p:sp>
            <p:nvSpPr>
              <p:cNvPr id="45111" name="Freeform 38"/>
              <p:cNvSpPr>
                <a:spLocks/>
              </p:cNvSpPr>
              <p:nvPr/>
            </p:nvSpPr>
            <p:spPr bwMode="auto">
              <a:xfrm>
                <a:off x="3024" y="2331"/>
                <a:ext cx="234" cy="233"/>
              </a:xfrm>
              <a:custGeom>
                <a:avLst/>
                <a:gdLst>
                  <a:gd name="T0" fmla="*/ 0 w 234"/>
                  <a:gd name="T1" fmla="*/ 0 h 233"/>
                  <a:gd name="T2" fmla="*/ 234 w 234"/>
                  <a:gd name="T3" fmla="*/ 233 h 233"/>
                  <a:gd name="T4" fmla="*/ 0 60000 65536"/>
                  <a:gd name="T5" fmla="*/ 0 60000 65536"/>
                  <a:gd name="T6" fmla="*/ 0 w 234"/>
                  <a:gd name="T7" fmla="*/ 0 h 233"/>
                  <a:gd name="T8" fmla="*/ 234 w 234"/>
                  <a:gd name="T9" fmla="*/ 233 h 23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4" h="233">
                    <a:moveTo>
                      <a:pt x="0" y="0"/>
                    </a:moveTo>
                    <a:lnTo>
                      <a:pt x="234" y="233"/>
                    </a:ln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</p:grpSp>
      </p:grpSp>
      <p:sp>
        <p:nvSpPr>
          <p:cNvPr id="1929255" name="Text Box 39"/>
          <p:cNvSpPr txBox="1">
            <a:spLocks noChangeArrowheads="1"/>
          </p:cNvSpPr>
          <p:nvPr/>
        </p:nvSpPr>
        <p:spPr bwMode="auto">
          <a:xfrm>
            <a:off x="3505200" y="1828800"/>
            <a:ext cx="1446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 New Roman" charset="0"/>
              </a:rPr>
              <a:t>starts with</a:t>
            </a:r>
          </a:p>
          <a:p>
            <a:pPr algn="ctr" eaLnBrk="0" hangingPunct="0"/>
            <a:r>
              <a:rPr lang="en-US">
                <a:latin typeface="Times New Roman" charset="0"/>
              </a:rPr>
              <a:t>addition</a:t>
            </a:r>
          </a:p>
          <a:p>
            <a:pPr algn="ctr" eaLnBrk="0" hangingPunct="0"/>
            <a:r>
              <a:rPr lang="en-US">
                <a:latin typeface="Times New Roman" charset="0"/>
              </a:rPr>
              <a:t>to C=O</a:t>
            </a:r>
          </a:p>
        </p:txBody>
      </p:sp>
      <p:grpSp>
        <p:nvGrpSpPr>
          <p:cNvPr id="11" name="Group 41"/>
          <p:cNvGrpSpPr>
            <a:grpSpLocks/>
          </p:cNvGrpSpPr>
          <p:nvPr/>
        </p:nvGrpSpPr>
        <p:grpSpPr bwMode="auto">
          <a:xfrm>
            <a:off x="4572000" y="4562475"/>
            <a:ext cx="1292225" cy="1290638"/>
            <a:chOff x="4224" y="992"/>
            <a:chExt cx="814" cy="813"/>
          </a:xfrm>
        </p:grpSpPr>
        <p:sp>
          <p:nvSpPr>
            <p:cNvPr id="45106" name="Text Box 42"/>
            <p:cNvSpPr txBox="1">
              <a:spLocks noChangeArrowheads="1"/>
            </p:cNvSpPr>
            <p:nvPr/>
          </p:nvSpPr>
          <p:spPr bwMode="auto">
            <a:xfrm>
              <a:off x="4224" y="1056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45107" name="Text Box 43"/>
            <p:cNvSpPr txBox="1">
              <a:spLocks noChangeArrowheads="1"/>
            </p:cNvSpPr>
            <p:nvPr/>
          </p:nvSpPr>
          <p:spPr bwMode="auto">
            <a:xfrm>
              <a:off x="4703" y="992"/>
              <a:ext cx="335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4800" b="1">
                  <a:latin typeface="Times New Roman" charset="0"/>
                </a:rPr>
                <a:t>+</a:t>
              </a:r>
            </a:p>
          </p:txBody>
        </p:sp>
      </p:grpSp>
      <p:sp>
        <p:nvSpPr>
          <p:cNvPr id="1929256" name="Text Box 40"/>
          <p:cNvSpPr txBox="1">
            <a:spLocks noChangeArrowheads="1"/>
          </p:cNvSpPr>
          <p:nvPr/>
        </p:nvSpPr>
        <p:spPr bwMode="auto">
          <a:xfrm>
            <a:off x="5257800" y="3367088"/>
            <a:ext cx="53181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4800" b="1">
                <a:latin typeface="Times New Roman" charset="0"/>
              </a:rPr>
              <a:t>+</a:t>
            </a:r>
          </a:p>
        </p:txBody>
      </p:sp>
      <p:grpSp>
        <p:nvGrpSpPr>
          <p:cNvPr id="12" name="Group 59"/>
          <p:cNvGrpSpPr>
            <a:grpSpLocks/>
          </p:cNvGrpSpPr>
          <p:nvPr/>
        </p:nvGrpSpPr>
        <p:grpSpPr bwMode="auto">
          <a:xfrm>
            <a:off x="4572000" y="3744913"/>
            <a:ext cx="2362200" cy="2122487"/>
            <a:chOff x="2880" y="2351"/>
            <a:chExt cx="1488" cy="1337"/>
          </a:xfrm>
        </p:grpSpPr>
        <p:grpSp>
          <p:nvGrpSpPr>
            <p:cNvPr id="45099" name="Group 58"/>
            <p:cNvGrpSpPr>
              <a:grpSpLocks/>
            </p:cNvGrpSpPr>
            <p:nvPr/>
          </p:nvGrpSpPr>
          <p:grpSpPr bwMode="auto">
            <a:xfrm>
              <a:off x="2880" y="2928"/>
              <a:ext cx="532" cy="760"/>
              <a:chOff x="-1399" y="1296"/>
              <a:chExt cx="532" cy="760"/>
            </a:xfrm>
          </p:grpSpPr>
          <p:sp>
            <p:nvSpPr>
              <p:cNvPr id="45104" name="Freeform 45"/>
              <p:cNvSpPr>
                <a:spLocks/>
              </p:cNvSpPr>
              <p:nvPr/>
            </p:nvSpPr>
            <p:spPr bwMode="auto">
              <a:xfrm>
                <a:off x="-1072" y="1296"/>
                <a:ext cx="96" cy="145"/>
              </a:xfrm>
              <a:custGeom>
                <a:avLst/>
                <a:gdLst>
                  <a:gd name="T0" fmla="*/ 0 w 96"/>
                  <a:gd name="T1" fmla="*/ 145 h 145"/>
                  <a:gd name="T2" fmla="*/ 96 w 96"/>
                  <a:gd name="T3" fmla="*/ 0 h 145"/>
                  <a:gd name="T4" fmla="*/ 0 60000 65536"/>
                  <a:gd name="T5" fmla="*/ 0 60000 65536"/>
                  <a:gd name="T6" fmla="*/ 0 w 96"/>
                  <a:gd name="T7" fmla="*/ 0 h 145"/>
                  <a:gd name="T8" fmla="*/ 96 w 96"/>
                  <a:gd name="T9" fmla="*/ 145 h 14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6" h="145">
                    <a:moveTo>
                      <a:pt x="0" y="145"/>
                    </a:moveTo>
                    <a:lnTo>
                      <a:pt x="96" y="0"/>
                    </a:lnTo>
                  </a:path>
                </a:pathLst>
              </a:cu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  <p:sp>
            <p:nvSpPr>
              <p:cNvPr id="45105" name="Text Box 46"/>
              <p:cNvSpPr txBox="1">
                <a:spLocks noChangeArrowheads="1"/>
              </p:cNvSpPr>
              <p:nvPr/>
            </p:nvSpPr>
            <p:spPr bwMode="auto">
              <a:xfrm>
                <a:off x="-1399" y="1307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H</a:t>
                </a:r>
              </a:p>
            </p:txBody>
          </p:sp>
        </p:grpSp>
        <p:grpSp>
          <p:nvGrpSpPr>
            <p:cNvPr id="45100" name="Group 52"/>
            <p:cNvGrpSpPr>
              <a:grpSpLocks/>
            </p:cNvGrpSpPr>
            <p:nvPr/>
          </p:nvGrpSpPr>
          <p:grpSpPr bwMode="auto">
            <a:xfrm>
              <a:off x="3168" y="2351"/>
              <a:ext cx="1200" cy="749"/>
              <a:chOff x="3168" y="2352"/>
              <a:chExt cx="1200" cy="749"/>
            </a:xfrm>
          </p:grpSpPr>
          <p:sp>
            <p:nvSpPr>
              <p:cNvPr id="45101" name="Text Box 53"/>
              <p:cNvSpPr txBox="1">
                <a:spLocks noChangeArrowheads="1"/>
              </p:cNvSpPr>
              <p:nvPr/>
            </p:nvSpPr>
            <p:spPr bwMode="auto">
              <a:xfrm>
                <a:off x="3168" y="2352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O</a:t>
                </a:r>
              </a:p>
            </p:txBody>
          </p:sp>
          <p:sp>
            <p:nvSpPr>
              <p:cNvPr id="45102" name="Text Box 54"/>
              <p:cNvSpPr txBox="1">
                <a:spLocks noChangeArrowheads="1"/>
              </p:cNvSpPr>
              <p:nvPr/>
            </p:nvSpPr>
            <p:spPr bwMode="auto">
              <a:xfrm>
                <a:off x="3836" y="2352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H</a:t>
                </a:r>
              </a:p>
            </p:txBody>
          </p:sp>
          <p:sp>
            <p:nvSpPr>
              <p:cNvPr id="45103" name="Freeform 55"/>
              <p:cNvSpPr>
                <a:spLocks/>
              </p:cNvSpPr>
              <p:nvPr/>
            </p:nvSpPr>
            <p:spPr bwMode="auto">
              <a:xfrm>
                <a:off x="3673" y="2692"/>
                <a:ext cx="209" cy="7"/>
              </a:xfrm>
              <a:custGeom>
                <a:avLst/>
                <a:gdLst>
                  <a:gd name="T0" fmla="*/ 0 w 209"/>
                  <a:gd name="T1" fmla="*/ 0 h 7"/>
                  <a:gd name="T2" fmla="*/ 209 w 209"/>
                  <a:gd name="T3" fmla="*/ 7 h 7"/>
                  <a:gd name="T4" fmla="*/ 0 60000 65536"/>
                  <a:gd name="T5" fmla="*/ 0 60000 65536"/>
                  <a:gd name="T6" fmla="*/ 0 w 209"/>
                  <a:gd name="T7" fmla="*/ 0 h 7"/>
                  <a:gd name="T8" fmla="*/ 209 w 209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9" h="7">
                    <a:moveTo>
                      <a:pt x="0" y="0"/>
                    </a:moveTo>
                    <a:lnTo>
                      <a:pt x="209" y="7"/>
                    </a:lnTo>
                  </a:path>
                </a:pathLst>
              </a:cu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</p:grpSp>
      </p:grpSp>
      <p:sp>
        <p:nvSpPr>
          <p:cNvPr id="1929276" name="Text Box 60"/>
          <p:cNvSpPr txBox="1">
            <a:spLocks noChangeArrowheads="1"/>
          </p:cNvSpPr>
          <p:nvPr/>
        </p:nvSpPr>
        <p:spPr bwMode="auto">
          <a:xfrm>
            <a:off x="4953000" y="1066800"/>
            <a:ext cx="2209800" cy="292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 New Roman" charset="0"/>
              </a:rPr>
              <a:t>Why protonate this oxygen</a:t>
            </a:r>
          </a:p>
          <a:p>
            <a:pPr algn="ctr" eaLnBrk="0" hangingPunct="0"/>
            <a:endParaRPr lang="en-US">
              <a:latin typeface="Times New Roman" charset="0"/>
            </a:endParaRPr>
          </a:p>
          <a:p>
            <a:pPr algn="ctr" eaLnBrk="0" hangingPunct="0"/>
            <a:endParaRPr lang="en-US">
              <a:latin typeface="Times New Roman" charset="0"/>
            </a:endParaRPr>
          </a:p>
          <a:p>
            <a:pPr algn="ctr" eaLnBrk="0" hangingPunct="0"/>
            <a:endParaRPr lang="en-US">
              <a:latin typeface="Times New Roman" charset="0"/>
            </a:endParaRPr>
          </a:p>
          <a:p>
            <a:pPr algn="ctr" eaLnBrk="0" hangingPunct="0"/>
            <a:endParaRPr lang="en-US" sz="1800">
              <a:latin typeface="Times New Roman" charset="0"/>
            </a:endParaRPr>
          </a:p>
          <a:p>
            <a:pPr algn="ctr" eaLnBrk="0" hangingPunct="0"/>
            <a:r>
              <a:rPr lang="en-US">
                <a:latin typeface="Times New Roman" charset="0"/>
              </a:rPr>
              <a:t>instead of</a:t>
            </a:r>
          </a:p>
          <a:p>
            <a:pPr algn="ctr" eaLnBrk="0" hangingPunct="0"/>
            <a:r>
              <a:rPr lang="en-US">
                <a:latin typeface="Times New Roman" charset="0"/>
              </a:rPr>
              <a:t>this one?</a:t>
            </a:r>
          </a:p>
        </p:txBody>
      </p:sp>
      <p:grpSp>
        <p:nvGrpSpPr>
          <p:cNvPr id="15" name="Group 63"/>
          <p:cNvGrpSpPr>
            <a:grpSpLocks/>
          </p:cNvGrpSpPr>
          <p:nvPr/>
        </p:nvGrpSpPr>
        <p:grpSpPr bwMode="auto">
          <a:xfrm>
            <a:off x="5334000" y="3810000"/>
            <a:ext cx="195263" cy="76200"/>
            <a:chOff x="288" y="2064"/>
            <a:chExt cx="123" cy="48"/>
          </a:xfrm>
        </p:grpSpPr>
        <p:sp>
          <p:nvSpPr>
            <p:cNvPr id="45097" name="Oval 61"/>
            <p:cNvSpPr>
              <a:spLocks noChangeArrowheads="1"/>
            </p:cNvSpPr>
            <p:nvPr/>
          </p:nvSpPr>
          <p:spPr bwMode="auto">
            <a:xfrm>
              <a:off x="288" y="206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5098" name="Oval 62"/>
            <p:cNvSpPr>
              <a:spLocks noChangeArrowheads="1"/>
            </p:cNvSpPr>
            <p:nvPr/>
          </p:nvSpPr>
          <p:spPr bwMode="auto">
            <a:xfrm>
              <a:off x="363" y="206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1929282" name="Text Box 66"/>
          <p:cNvSpPr txBox="1">
            <a:spLocks noChangeArrowheads="1"/>
          </p:cNvSpPr>
          <p:nvPr/>
        </p:nvSpPr>
        <p:spPr bwMode="auto">
          <a:xfrm>
            <a:off x="5410200" y="3200400"/>
            <a:ext cx="358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 New Roman" charset="0"/>
              </a:rPr>
              <a:t>and is stabilized still more after protonation on top</a:t>
            </a:r>
          </a:p>
        </p:txBody>
      </p:sp>
      <p:sp>
        <p:nvSpPr>
          <p:cNvPr id="1929281" name="Text Box 65"/>
          <p:cNvSpPr txBox="1">
            <a:spLocks noChangeArrowheads="1"/>
          </p:cNvSpPr>
          <p:nvPr/>
        </p:nvSpPr>
        <p:spPr bwMode="auto">
          <a:xfrm>
            <a:off x="5562600" y="3200400"/>
            <a:ext cx="2819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 New Roman" charset="0"/>
              </a:rPr>
              <a:t>because this pair was stabilized by </a:t>
            </a:r>
            <a:r>
              <a:rPr lang="en-US">
                <a:latin typeface="Symbol" charset="2"/>
                <a:sym typeface="Symbol" charset="2"/>
              </a:rPr>
              <a:t></a:t>
            </a:r>
            <a:r>
              <a:rPr lang="en-US">
                <a:latin typeface="Times New Roman" charset="0"/>
              </a:rPr>
              <a:t>*</a:t>
            </a:r>
          </a:p>
        </p:txBody>
      </p:sp>
      <p:sp>
        <p:nvSpPr>
          <p:cNvPr id="1929283" name="Text Box 67"/>
          <p:cNvSpPr txBox="1">
            <a:spLocks noChangeArrowheads="1"/>
          </p:cNvSpPr>
          <p:nvPr/>
        </p:nvSpPr>
        <p:spPr bwMode="auto">
          <a:xfrm>
            <a:off x="990600" y="838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 New Roman" charset="0"/>
              </a:rPr>
              <a:t>(acid catalyzed)</a:t>
            </a:r>
          </a:p>
        </p:txBody>
      </p:sp>
      <p:grpSp>
        <p:nvGrpSpPr>
          <p:cNvPr id="16" name="Group 85"/>
          <p:cNvGrpSpPr>
            <a:grpSpLocks/>
          </p:cNvGrpSpPr>
          <p:nvPr/>
        </p:nvGrpSpPr>
        <p:grpSpPr bwMode="auto">
          <a:xfrm>
            <a:off x="6796088" y="2819400"/>
            <a:ext cx="2347912" cy="3754438"/>
            <a:chOff x="4320" y="1763"/>
            <a:chExt cx="1479" cy="2365"/>
          </a:xfrm>
        </p:grpSpPr>
        <p:sp>
          <p:nvSpPr>
            <p:cNvPr id="45083" name="Text Box 68"/>
            <p:cNvSpPr txBox="1">
              <a:spLocks noChangeArrowheads="1"/>
            </p:cNvSpPr>
            <p:nvPr/>
          </p:nvSpPr>
          <p:spPr bwMode="auto">
            <a:xfrm>
              <a:off x="4359" y="1763"/>
              <a:ext cx="1440" cy="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2000">
                  <a:latin typeface="Times New Roman" charset="0"/>
                </a:rPr>
                <a:t>analogous to nucleophilic aromatic substitution</a:t>
              </a:r>
            </a:p>
          </p:txBody>
        </p:sp>
        <p:grpSp>
          <p:nvGrpSpPr>
            <p:cNvPr id="45084" name="Group 83"/>
            <p:cNvGrpSpPr>
              <a:grpSpLocks/>
            </p:cNvGrpSpPr>
            <p:nvPr/>
          </p:nvGrpSpPr>
          <p:grpSpPr bwMode="auto">
            <a:xfrm>
              <a:off x="4320" y="2510"/>
              <a:ext cx="1433" cy="1618"/>
              <a:chOff x="4368" y="2702"/>
              <a:chExt cx="1433" cy="1618"/>
            </a:xfrm>
          </p:grpSpPr>
          <p:sp>
            <p:nvSpPr>
              <p:cNvPr id="45085" name="Line 70"/>
              <p:cNvSpPr>
                <a:spLocks noChangeShapeType="1"/>
              </p:cNvSpPr>
              <p:nvPr/>
            </p:nvSpPr>
            <p:spPr bwMode="auto">
              <a:xfrm>
                <a:off x="4800" y="351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6" name="Text Box 71"/>
              <p:cNvSpPr txBox="1">
                <a:spLocks noChangeArrowheads="1"/>
              </p:cNvSpPr>
              <p:nvPr/>
            </p:nvSpPr>
            <p:spPr bwMode="auto">
              <a:xfrm>
                <a:off x="4368" y="4032"/>
                <a:ext cx="60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/>
                  <a:t>RNH</a:t>
                </a:r>
                <a:r>
                  <a:rPr lang="en-US" baseline="-25000"/>
                  <a:t>2</a:t>
                </a:r>
                <a:endParaRPr lang="en-US"/>
              </a:p>
            </p:txBody>
          </p:sp>
          <p:sp>
            <p:nvSpPr>
              <p:cNvPr id="45087" name="Text Box 72"/>
              <p:cNvSpPr txBox="1">
                <a:spLocks noChangeArrowheads="1"/>
              </p:cNvSpPr>
              <p:nvPr/>
            </p:nvSpPr>
            <p:spPr bwMode="auto">
              <a:xfrm>
                <a:off x="4992" y="4032"/>
                <a:ext cx="23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>
                    <a:latin typeface="Helvetica" charset="0"/>
                  </a:rPr>
                  <a:t>F</a:t>
                </a:r>
              </a:p>
            </p:txBody>
          </p:sp>
          <p:sp>
            <p:nvSpPr>
              <p:cNvPr id="45088" name="Text Box 73"/>
              <p:cNvSpPr txBox="1">
                <a:spLocks noChangeArrowheads="1"/>
              </p:cNvSpPr>
              <p:nvPr/>
            </p:nvSpPr>
            <p:spPr bwMode="auto">
              <a:xfrm>
                <a:off x="5326" y="3785"/>
                <a:ext cx="47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>
                    <a:latin typeface="Helvetica" charset="0"/>
                  </a:rPr>
                  <a:t>NO</a:t>
                </a:r>
                <a:r>
                  <a:rPr lang="en-US" baseline="-25000">
                    <a:latin typeface="Helvetica" charset="0"/>
                  </a:rPr>
                  <a:t>2</a:t>
                </a:r>
                <a:endParaRPr lang="en-US">
                  <a:latin typeface="Helvetica" charset="0"/>
                </a:endParaRPr>
              </a:p>
            </p:txBody>
          </p:sp>
          <p:sp>
            <p:nvSpPr>
              <p:cNvPr id="45089" name="AutoShape 74"/>
              <p:cNvSpPr>
                <a:spLocks noChangeArrowheads="1"/>
              </p:cNvSpPr>
              <p:nvPr/>
            </p:nvSpPr>
            <p:spPr bwMode="auto">
              <a:xfrm rot="-5400000">
                <a:off x="4464" y="3198"/>
                <a:ext cx="768" cy="672"/>
              </a:xfrm>
              <a:prstGeom prst="hexagon">
                <a:avLst>
                  <a:gd name="adj" fmla="val 28571"/>
                  <a:gd name="vf" fmla="val 115470"/>
                </a:avLst>
              </a:prstGeom>
              <a:no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  <p:sp>
            <p:nvSpPr>
              <p:cNvPr id="45090" name="Line 75"/>
              <p:cNvSpPr>
                <a:spLocks noChangeShapeType="1"/>
              </p:cNvSpPr>
              <p:nvPr/>
            </p:nvSpPr>
            <p:spPr bwMode="auto">
              <a:xfrm rot="3157165">
                <a:off x="4752" y="2966"/>
                <a:ext cx="192" cy="144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91" name="Text Box 76"/>
              <p:cNvSpPr txBox="1">
                <a:spLocks noChangeArrowheads="1"/>
              </p:cNvSpPr>
              <p:nvPr/>
            </p:nvSpPr>
            <p:spPr bwMode="auto">
              <a:xfrm>
                <a:off x="4729" y="2702"/>
                <a:ext cx="47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>
                    <a:latin typeface="Helvetica" charset="0"/>
                  </a:rPr>
                  <a:t>NO</a:t>
                </a:r>
                <a:r>
                  <a:rPr lang="en-US" baseline="-25000">
                    <a:latin typeface="Helvetica" charset="0"/>
                  </a:rPr>
                  <a:t>2</a:t>
                </a:r>
                <a:endParaRPr lang="en-US">
                  <a:latin typeface="Helvetica" charset="0"/>
                </a:endParaRPr>
              </a:p>
            </p:txBody>
          </p:sp>
          <p:sp>
            <p:nvSpPr>
              <p:cNvPr id="45092" name="Freeform 77"/>
              <p:cNvSpPr>
                <a:spLocks/>
              </p:cNvSpPr>
              <p:nvPr/>
            </p:nvSpPr>
            <p:spPr bwMode="auto">
              <a:xfrm>
                <a:off x="4544" y="3223"/>
                <a:ext cx="582" cy="483"/>
              </a:xfrm>
              <a:custGeom>
                <a:avLst/>
                <a:gdLst>
                  <a:gd name="T0" fmla="*/ 561 w 582"/>
                  <a:gd name="T1" fmla="*/ 483 h 483"/>
                  <a:gd name="T2" fmla="*/ 437 w 582"/>
                  <a:gd name="T3" fmla="*/ 90 h 483"/>
                  <a:gd name="T4" fmla="*/ 161 w 582"/>
                  <a:gd name="T5" fmla="*/ 90 h 483"/>
                  <a:gd name="T6" fmla="*/ 37 w 582"/>
                  <a:gd name="T7" fmla="*/ 483 h 4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483"/>
                  <a:gd name="T14" fmla="*/ 582 w 582"/>
                  <a:gd name="T15" fmla="*/ 483 h 4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483">
                    <a:moveTo>
                      <a:pt x="561" y="483"/>
                    </a:moveTo>
                    <a:cubicBezTo>
                      <a:pt x="554" y="235"/>
                      <a:pt x="582" y="180"/>
                      <a:pt x="437" y="90"/>
                    </a:cubicBezTo>
                    <a:cubicBezTo>
                      <a:pt x="337" y="25"/>
                      <a:pt x="299" y="0"/>
                      <a:pt x="161" y="90"/>
                    </a:cubicBezTo>
                    <a:cubicBezTo>
                      <a:pt x="0" y="187"/>
                      <a:pt x="37" y="249"/>
                      <a:pt x="37" y="483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  <p:sp>
            <p:nvSpPr>
              <p:cNvPr id="45093" name="Line 78"/>
              <p:cNvSpPr>
                <a:spLocks noChangeShapeType="1"/>
              </p:cNvSpPr>
              <p:nvPr/>
            </p:nvSpPr>
            <p:spPr bwMode="auto">
              <a:xfrm rot="6002336">
                <a:off x="4666" y="3931"/>
                <a:ext cx="192" cy="144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94" name="Line 79"/>
              <p:cNvSpPr>
                <a:spLocks noChangeShapeType="1"/>
              </p:cNvSpPr>
              <p:nvPr/>
            </p:nvSpPr>
            <p:spPr bwMode="auto">
              <a:xfrm rot="-197503">
                <a:off x="5180" y="3720"/>
                <a:ext cx="192" cy="144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95" name="Line 80"/>
              <p:cNvSpPr>
                <a:spLocks noChangeShapeType="1"/>
              </p:cNvSpPr>
              <p:nvPr/>
            </p:nvSpPr>
            <p:spPr bwMode="auto">
              <a:xfrm rot="15597664" flipH="1">
                <a:off x="4838" y="3940"/>
                <a:ext cx="192" cy="144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96" name="Rectangle 81"/>
              <p:cNvSpPr>
                <a:spLocks noChangeArrowheads="1"/>
              </p:cNvSpPr>
              <p:nvPr/>
            </p:nvSpPr>
            <p:spPr bwMode="auto">
              <a:xfrm>
                <a:off x="4512" y="3888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/>
                  <a:t>+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 advTm="2895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1929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9227" grpId="0" animBg="1"/>
      <p:bldP spid="1929236" grpId="0"/>
      <p:bldP spid="1929236" grpId="1"/>
      <p:bldP spid="1929236" grpId="2"/>
      <p:bldP spid="1929236" grpId="3"/>
      <p:bldP spid="1929240" grpId="0"/>
      <p:bldP spid="1929240" grpId="1"/>
      <p:bldP spid="1929241" grpId="0" animBg="1"/>
      <p:bldP spid="1929241" grpId="1" animBg="1"/>
      <p:bldP spid="1929248" grpId="0" animBg="1"/>
      <p:bldP spid="1929255" grpId="0"/>
      <p:bldP spid="1929256" grpId="0"/>
      <p:bldP spid="1929256" grpId="1"/>
      <p:bldP spid="1929276" grpId="0"/>
      <p:bldP spid="1929282" grpId="0"/>
      <p:bldP spid="1929282" grpId="1"/>
      <p:bldP spid="1929281" grpId="0"/>
      <p:bldP spid="19292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05000"/>
            <a:ext cx="4038600" cy="1143000"/>
          </a:xfrm>
        </p:spPr>
        <p:txBody>
          <a:bodyPr/>
          <a:lstStyle/>
          <a:p>
            <a:pPr eaLnBrk="1" hangingPunct="1"/>
            <a:r>
              <a:rPr lang="en-US" sz="2000"/>
              <a:t>Victor Meyer 9/8/48 - 8/8/97</a:t>
            </a:r>
            <a:br>
              <a:rPr lang="en-US" sz="2000"/>
            </a:br>
            <a:r>
              <a:rPr lang="en-US" sz="2000"/>
              <a:t>“Geliebte Frau! Geliebte Kinder! Lebt wohl! Meine Nerven sind zerstört; ich kann nicht mehr.”</a:t>
            </a:r>
            <a:endParaRPr lang="en-US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34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457825" y="381000"/>
            <a:ext cx="3687763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800" b="1">
                <a:solidFill>
                  <a:srgbClr val="800080"/>
                </a:solidFill>
                <a:latin typeface="Times" charset="0"/>
              </a:rPr>
              <a:t>Victor Meyer</a:t>
            </a:r>
            <a:endParaRPr lang="en-US" sz="2800">
              <a:latin typeface="Times" charset="0"/>
            </a:endParaRPr>
          </a:p>
          <a:p>
            <a:pPr algn="ctr" eaLnBrk="0" hangingPunct="0"/>
            <a:r>
              <a:rPr lang="en-US" sz="2800">
                <a:latin typeface="Times" charset="0"/>
              </a:rPr>
              <a:t>(1848 - 1897)</a:t>
            </a:r>
          </a:p>
          <a:p>
            <a:pPr algn="ctr" eaLnBrk="0" hangingPunct="0"/>
            <a:endParaRPr lang="en-US" sz="1000">
              <a:latin typeface="Times" charset="0"/>
            </a:endParaRPr>
          </a:p>
        </p:txBody>
      </p:sp>
      <p:sp>
        <p:nvSpPr>
          <p:cNvPr id="2026502" name="Text Box 6"/>
          <p:cNvSpPr txBox="1">
            <a:spLocks noChangeArrowheads="1"/>
          </p:cNvSpPr>
          <p:nvPr/>
        </p:nvSpPr>
        <p:spPr bwMode="auto">
          <a:xfrm>
            <a:off x="6019800" y="1538288"/>
            <a:ext cx="2511425" cy="29575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 i="1">
                <a:latin typeface="Times" charset="0"/>
              </a:rPr>
              <a:t>introduced </a:t>
            </a:r>
          </a:p>
          <a:p>
            <a:pPr algn="ctr" eaLnBrk="0" hangingPunct="0"/>
            <a:r>
              <a:rPr lang="en-US" sz="4000" i="1">
                <a:latin typeface="Times" charset="0"/>
              </a:rPr>
              <a:t>the idea of</a:t>
            </a:r>
          </a:p>
          <a:p>
            <a:pPr algn="ctr" eaLnBrk="0" hangingPunct="0"/>
            <a:r>
              <a:rPr lang="en-US" sz="4000" b="1" i="1">
                <a:latin typeface="Times" charset="0"/>
              </a:rPr>
              <a:t>Steric</a:t>
            </a:r>
          </a:p>
          <a:p>
            <a:pPr algn="ctr" eaLnBrk="0" hangingPunct="0"/>
            <a:r>
              <a:rPr lang="en-US" sz="4000" b="1" i="1">
                <a:latin typeface="Times" charset="0"/>
              </a:rPr>
              <a:t>Hindrance</a:t>
            </a:r>
          </a:p>
          <a:p>
            <a:pPr algn="ctr" eaLnBrk="0" hangingPunct="0"/>
            <a:r>
              <a:rPr lang="en-US" sz="2800" b="1" i="1">
                <a:latin typeface="Times" charset="0"/>
              </a:rPr>
              <a:t>(1894)</a:t>
            </a:r>
            <a:endParaRPr lang="en-US" sz="2000" i="1">
              <a:latin typeface="Times" charset="0"/>
            </a:endParaRPr>
          </a:p>
        </p:txBody>
      </p:sp>
      <p:sp>
        <p:nvSpPr>
          <p:cNvPr id="2026504" name="Text Box 8"/>
          <p:cNvSpPr txBox="1">
            <a:spLocks noChangeArrowheads="1"/>
          </p:cNvSpPr>
          <p:nvPr/>
        </p:nvSpPr>
        <p:spPr bwMode="auto">
          <a:xfrm>
            <a:off x="5334000" y="4495800"/>
            <a:ext cx="3810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/>
              <a:t>“…the source of this behavior  is </a:t>
            </a:r>
            <a:r>
              <a:rPr lang="en-US" sz="2000" b="1" i="1"/>
              <a:t>stereochemical</a:t>
            </a:r>
            <a:r>
              <a:rPr lang="en-US" sz="2000"/>
              <a:t>…the space filling of the neighboring groups”</a:t>
            </a:r>
          </a:p>
        </p:txBody>
      </p:sp>
      <p:sp>
        <p:nvSpPr>
          <p:cNvPr id="2026505" name="Text Box 9"/>
          <p:cNvSpPr txBox="1">
            <a:spLocks noChangeArrowheads="1"/>
          </p:cNvSpPr>
          <p:nvPr/>
        </p:nvSpPr>
        <p:spPr bwMode="auto">
          <a:xfrm>
            <a:off x="7162800" y="5576888"/>
            <a:ext cx="190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/>
              <a:t>van’t Hoff </a:t>
            </a:r>
            <a:r>
              <a:rPr lang="en-US" sz="1600"/>
              <a:t>(1874)</a:t>
            </a:r>
            <a:endParaRPr lang="en-US" sz="1800"/>
          </a:p>
        </p:txBody>
      </p:sp>
      <p:sp>
        <p:nvSpPr>
          <p:cNvPr id="2026507" name="Text Box 11"/>
          <p:cNvSpPr txBox="1">
            <a:spLocks noChangeArrowheads="1"/>
          </p:cNvSpPr>
          <p:nvPr/>
        </p:nvSpPr>
        <p:spPr bwMode="auto">
          <a:xfrm>
            <a:off x="7315200" y="6338888"/>
            <a:ext cx="167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/>
              <a:t>Sachse  </a:t>
            </a:r>
            <a:r>
              <a:rPr lang="en-US" sz="1600"/>
              <a:t>(1891)</a:t>
            </a:r>
          </a:p>
        </p:txBody>
      </p:sp>
      <p:sp>
        <p:nvSpPr>
          <p:cNvPr id="2026508" name="Text Box 12"/>
          <p:cNvSpPr txBox="1">
            <a:spLocks noChangeArrowheads="1"/>
          </p:cNvSpPr>
          <p:nvPr/>
        </p:nvSpPr>
        <p:spPr bwMode="auto">
          <a:xfrm>
            <a:off x="5410200" y="55626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/>
              <a:t>Configuration</a:t>
            </a:r>
          </a:p>
        </p:txBody>
      </p:sp>
      <p:sp>
        <p:nvSpPr>
          <p:cNvPr id="2026509" name="Text Box 13"/>
          <p:cNvSpPr txBox="1">
            <a:spLocks noChangeArrowheads="1"/>
          </p:cNvSpPr>
          <p:nvPr/>
        </p:nvSpPr>
        <p:spPr bwMode="auto">
          <a:xfrm>
            <a:off x="5410200" y="63246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/>
              <a:t>Conformation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7162800" y="5942013"/>
            <a:ext cx="190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/>
              <a:t>Baeyer  </a:t>
            </a:r>
            <a:r>
              <a:rPr lang="en-US" sz="1600"/>
              <a:t>(1885)</a:t>
            </a:r>
            <a:endParaRPr lang="en-US" sz="1800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410200" y="592772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/>
              <a:t>Strain</a:t>
            </a:r>
          </a:p>
        </p:txBody>
      </p:sp>
    </p:spTree>
    <p:custDataLst>
      <p:tags r:id="rId1"/>
    </p:custDataLst>
  </p:cSld>
  <p:clrMapOvr>
    <a:masterClrMapping/>
  </p:clrMapOvr>
  <p:transition advTm="74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6502" grpId="0"/>
      <p:bldP spid="2026504" grpId="0"/>
      <p:bldP spid="2026505" grpId="0"/>
      <p:bldP spid="2026507" grpId="0"/>
      <p:bldP spid="2026508" grpId="0"/>
      <p:bldP spid="202650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teric hindrance ballsm_low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2371725"/>
            <a:ext cx="8726488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1491" name="Picture 3" descr="tetrahedral int vdws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650" y="2133600"/>
            <a:ext cx="88709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648200" y="1538288"/>
            <a:ext cx="426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 i="1">
                <a:solidFill>
                  <a:srgbClr val="0000FF"/>
                </a:solidFill>
                <a:latin typeface="Times New Roman" charset="0"/>
              </a:rPr>
              <a:t>Tetrahedral Intermediate</a:t>
            </a:r>
            <a:r>
              <a:rPr lang="en-US" sz="1600" i="1">
                <a:solidFill>
                  <a:srgbClr val="0000FF"/>
                </a:solidFill>
                <a:latin typeface="Times New Roman" charset="0"/>
              </a:rPr>
              <a:t> </a:t>
            </a:r>
            <a:endParaRPr lang="en-US" sz="1800" i="1">
              <a:solidFill>
                <a:srgbClr val="0000FF"/>
              </a:solidFill>
              <a:latin typeface="Times New Roman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76200" y="228600"/>
            <a:ext cx="9067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Fischer Esterification Didn’t Work</a:t>
            </a:r>
          </a:p>
          <a:p>
            <a:pPr algn="ctr" eaLnBrk="0" hangingPunct="0"/>
            <a:r>
              <a:rPr lang="en-US" sz="4000">
                <a:latin typeface="Times New Roman" charset="0"/>
              </a:rPr>
              <a:t>with 2,6-Dimethylbenzoic Acid</a:t>
            </a:r>
            <a:endParaRPr lang="en-US" sz="2000">
              <a:latin typeface="Times New Roman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454775" y="3733800"/>
            <a:ext cx="2466975" cy="1241425"/>
            <a:chOff x="4066" y="2352"/>
            <a:chExt cx="1554" cy="782"/>
          </a:xfrm>
        </p:grpSpPr>
        <p:sp>
          <p:nvSpPr>
            <p:cNvPr id="49160" name="Freeform 7"/>
            <p:cNvSpPr>
              <a:spLocks/>
            </p:cNvSpPr>
            <p:nvPr/>
          </p:nvSpPr>
          <p:spPr bwMode="auto">
            <a:xfrm>
              <a:off x="4128" y="2352"/>
              <a:ext cx="422" cy="222"/>
            </a:xfrm>
            <a:custGeom>
              <a:avLst/>
              <a:gdLst>
                <a:gd name="T0" fmla="*/ 422 w 422"/>
                <a:gd name="T1" fmla="*/ 222 h 222"/>
                <a:gd name="T2" fmla="*/ 0 w 422"/>
                <a:gd name="T3" fmla="*/ 0 h 222"/>
                <a:gd name="T4" fmla="*/ 0 60000 65536"/>
                <a:gd name="T5" fmla="*/ 0 60000 65536"/>
                <a:gd name="T6" fmla="*/ 0 w 422"/>
                <a:gd name="T7" fmla="*/ 0 h 222"/>
                <a:gd name="T8" fmla="*/ 422 w 422"/>
                <a:gd name="T9" fmla="*/ 222 h 2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2" h="222">
                  <a:moveTo>
                    <a:pt x="422" y="222"/>
                  </a:moveTo>
                  <a:lnTo>
                    <a:pt x="0" y="0"/>
                  </a:lnTo>
                </a:path>
              </a:pathLst>
            </a:custGeom>
            <a:noFill/>
            <a:ln w="63500">
              <a:solidFill>
                <a:schemeClr val="bg1"/>
              </a:solidFill>
              <a:round/>
              <a:headEnd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9161" name="Freeform 8"/>
            <p:cNvSpPr>
              <a:spLocks/>
            </p:cNvSpPr>
            <p:nvPr/>
          </p:nvSpPr>
          <p:spPr bwMode="auto">
            <a:xfrm>
              <a:off x="4066" y="2880"/>
              <a:ext cx="511" cy="254"/>
            </a:xfrm>
            <a:custGeom>
              <a:avLst/>
              <a:gdLst>
                <a:gd name="T0" fmla="*/ 511 w 511"/>
                <a:gd name="T1" fmla="*/ 0 h 254"/>
                <a:gd name="T2" fmla="*/ 0 w 511"/>
                <a:gd name="T3" fmla="*/ 254 h 254"/>
                <a:gd name="T4" fmla="*/ 0 60000 65536"/>
                <a:gd name="T5" fmla="*/ 0 60000 65536"/>
                <a:gd name="T6" fmla="*/ 0 w 511"/>
                <a:gd name="T7" fmla="*/ 0 h 254"/>
                <a:gd name="T8" fmla="*/ 511 w 511"/>
                <a:gd name="T9" fmla="*/ 254 h 25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11" h="254">
                  <a:moveTo>
                    <a:pt x="511" y="0"/>
                  </a:moveTo>
                  <a:lnTo>
                    <a:pt x="0" y="254"/>
                  </a:lnTo>
                </a:path>
              </a:pathLst>
            </a:custGeom>
            <a:noFill/>
            <a:ln w="63500">
              <a:solidFill>
                <a:schemeClr val="bg1"/>
              </a:solidFill>
              <a:round/>
              <a:headEnd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49162" name="Text Box 9"/>
            <p:cNvSpPr txBox="1">
              <a:spLocks noChangeArrowheads="1"/>
            </p:cNvSpPr>
            <p:nvPr/>
          </p:nvSpPr>
          <p:spPr bwMode="auto">
            <a:xfrm>
              <a:off x="4368" y="2525"/>
              <a:ext cx="125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3600">
                  <a:solidFill>
                    <a:schemeClr val="bg1"/>
                  </a:solidFill>
                  <a:latin typeface="Times New Roman" charset="0"/>
                </a:rPr>
                <a:t>STRAIN!</a:t>
              </a:r>
              <a:endParaRPr lang="en-US">
                <a:solidFill>
                  <a:schemeClr val="bg1"/>
                </a:solidFill>
                <a:latin typeface="Times New Roman" charset="0"/>
              </a:endParaRPr>
            </a:p>
          </p:txBody>
        </p:sp>
      </p:grpSp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304800" y="1538288"/>
            <a:ext cx="426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 i="1">
                <a:solidFill>
                  <a:srgbClr val="0000FF"/>
                </a:solidFill>
                <a:latin typeface="Times New Roman" charset="0"/>
              </a:rPr>
              <a:t>Carboxylic Acid</a:t>
            </a:r>
            <a:r>
              <a:rPr lang="en-US" sz="1600" i="1">
                <a:solidFill>
                  <a:srgbClr val="0000FF"/>
                </a:solidFill>
                <a:latin typeface="Times New Roman" charset="0"/>
              </a:rPr>
              <a:t> </a:t>
            </a:r>
            <a:endParaRPr lang="en-US" sz="1800" i="1">
              <a:solidFill>
                <a:srgbClr val="0000FF"/>
              </a:solidFill>
              <a:latin typeface="Times New Roman" charset="0"/>
            </a:endParaRPr>
          </a:p>
        </p:txBody>
      </p:sp>
    </p:spTree>
    <p:custDataLst>
      <p:tags r:id="rId1"/>
    </p:custDataLst>
  </p:cSld>
  <p:clrMapOvr>
    <a:masterClrMapping/>
  </p:clrMapOvr>
  <p:transition advTm="898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1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538" name="Text Box 2"/>
          <p:cNvSpPr txBox="1">
            <a:spLocks noChangeArrowheads="1"/>
          </p:cNvSpPr>
          <p:nvPr/>
        </p:nvSpPr>
        <p:spPr bwMode="auto">
          <a:xfrm>
            <a:off x="1971675" y="838200"/>
            <a:ext cx="5294313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Tetrahedral Intermediate</a:t>
            </a:r>
            <a:r>
              <a:rPr lang="en-US">
                <a:latin typeface="Times New Roman" charset="0"/>
              </a:rPr>
              <a:t> </a:t>
            </a:r>
          </a:p>
          <a:p>
            <a:pPr algn="ctr" eaLnBrk="0" hangingPunct="0"/>
            <a:r>
              <a:rPr lang="en-US" sz="2800">
                <a:latin typeface="Times New Roman" charset="0"/>
              </a:rPr>
              <a:t>(A/D)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016250" y="2786063"/>
            <a:ext cx="7937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R</a:t>
            </a:r>
          </a:p>
        </p:txBody>
      </p:sp>
      <p:sp>
        <p:nvSpPr>
          <p:cNvPr id="2113540" name="Rectangle 4"/>
          <p:cNvSpPr>
            <a:spLocks noChangeArrowheads="1"/>
          </p:cNvSpPr>
          <p:nvPr/>
        </p:nvSpPr>
        <p:spPr bwMode="auto">
          <a:xfrm>
            <a:off x="3048000" y="2819400"/>
            <a:ext cx="76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2113541" name="Text Box 5"/>
          <p:cNvSpPr txBox="1">
            <a:spLocks noChangeArrowheads="1"/>
          </p:cNvSpPr>
          <p:nvPr/>
        </p:nvSpPr>
        <p:spPr bwMode="auto">
          <a:xfrm>
            <a:off x="1473200" y="838200"/>
            <a:ext cx="627062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 b="1" i="1">
                <a:solidFill>
                  <a:srgbClr val="0000FF"/>
                </a:solidFill>
                <a:latin typeface="Times New Roman" charset="0"/>
              </a:rPr>
              <a:t>Linear</a:t>
            </a:r>
            <a:r>
              <a:rPr lang="en-US" sz="4000">
                <a:latin typeface="Times New Roman" charset="0"/>
              </a:rPr>
              <a:t> Acylium Intermediate</a:t>
            </a:r>
            <a:r>
              <a:rPr lang="en-US">
                <a:latin typeface="Times New Roman" charset="0"/>
              </a:rPr>
              <a:t> </a:t>
            </a:r>
          </a:p>
          <a:p>
            <a:pPr algn="ctr" eaLnBrk="0" hangingPunct="0"/>
            <a:r>
              <a:rPr lang="en-US" sz="2800">
                <a:latin typeface="Times New Roman" charset="0"/>
              </a:rPr>
              <a:t>(D/A, like S</a:t>
            </a:r>
            <a:r>
              <a:rPr lang="en-US" sz="3600" baseline="-25000">
                <a:latin typeface="Times New Roman" charset="0"/>
              </a:rPr>
              <a:t>N</a:t>
            </a:r>
            <a:r>
              <a:rPr lang="en-US" sz="2800">
                <a:latin typeface="Times New Roman" charset="0"/>
              </a:rPr>
              <a:t>1)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5029200" y="3733800"/>
            <a:ext cx="844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O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6089650" y="3733800"/>
            <a:ext cx="844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7200">
                <a:latin typeface="Times New Roman" charset="0"/>
              </a:rPr>
              <a:t>H</a:t>
            </a:r>
          </a:p>
        </p:txBody>
      </p:sp>
      <p:sp>
        <p:nvSpPr>
          <p:cNvPr id="2113544" name="Text Box 8"/>
          <p:cNvSpPr txBox="1">
            <a:spLocks noChangeArrowheads="1"/>
          </p:cNvSpPr>
          <p:nvPr/>
        </p:nvSpPr>
        <p:spPr bwMode="auto">
          <a:xfrm>
            <a:off x="2330450" y="1828800"/>
            <a:ext cx="17843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900">
                <a:latin typeface="Times New Roman" charset="0"/>
              </a:rPr>
              <a:t>R</a:t>
            </a:r>
            <a:endParaRPr lang="en-US" sz="7200">
              <a:latin typeface="Times New Roman" charset="0"/>
            </a:endParaRPr>
          </a:p>
        </p:txBody>
      </p:sp>
      <p:grpSp>
        <p:nvGrpSpPr>
          <p:cNvPr id="51209" name="Group 9"/>
          <p:cNvGrpSpPr>
            <a:grpSpLocks/>
          </p:cNvGrpSpPr>
          <p:nvPr/>
        </p:nvGrpSpPr>
        <p:grpSpPr bwMode="auto">
          <a:xfrm>
            <a:off x="3665538" y="1905000"/>
            <a:ext cx="2497137" cy="2379663"/>
            <a:chOff x="2309" y="1200"/>
            <a:chExt cx="1573" cy="1499"/>
          </a:xfrm>
        </p:grpSpPr>
        <p:sp>
          <p:nvSpPr>
            <p:cNvPr id="51259" name="Text Box 10"/>
            <p:cNvSpPr txBox="1">
              <a:spLocks noChangeArrowheads="1"/>
            </p:cNvSpPr>
            <p:nvPr/>
          </p:nvSpPr>
          <p:spPr bwMode="auto">
            <a:xfrm>
              <a:off x="2592" y="1776"/>
              <a:ext cx="500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C</a:t>
              </a:r>
            </a:p>
          </p:txBody>
        </p:sp>
        <p:sp>
          <p:nvSpPr>
            <p:cNvPr id="51260" name="Text Box 11"/>
            <p:cNvSpPr txBox="1">
              <a:spLocks noChangeArrowheads="1"/>
            </p:cNvSpPr>
            <p:nvPr/>
          </p:nvSpPr>
          <p:spPr bwMode="auto">
            <a:xfrm>
              <a:off x="3168" y="1200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</a:p>
          </p:txBody>
        </p:sp>
        <p:sp>
          <p:nvSpPr>
            <p:cNvPr id="51261" name="Line 12"/>
            <p:cNvSpPr>
              <a:spLocks noChangeShapeType="1"/>
            </p:cNvSpPr>
            <p:nvPr/>
          </p:nvSpPr>
          <p:spPr bwMode="auto">
            <a:xfrm flipV="1">
              <a:off x="3024" y="1728"/>
              <a:ext cx="192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2" name="Line 13"/>
            <p:cNvSpPr>
              <a:spLocks noChangeShapeType="1"/>
            </p:cNvSpPr>
            <p:nvPr/>
          </p:nvSpPr>
          <p:spPr bwMode="auto">
            <a:xfrm flipV="1">
              <a:off x="3099" y="1810"/>
              <a:ext cx="192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3" name="Freeform 14"/>
            <p:cNvSpPr>
              <a:spLocks/>
            </p:cNvSpPr>
            <p:nvPr/>
          </p:nvSpPr>
          <p:spPr bwMode="auto">
            <a:xfrm>
              <a:off x="2309" y="2122"/>
              <a:ext cx="307" cy="7"/>
            </a:xfrm>
            <a:custGeom>
              <a:avLst/>
              <a:gdLst>
                <a:gd name="T0" fmla="*/ 0 w 307"/>
                <a:gd name="T1" fmla="*/ 7 h 7"/>
                <a:gd name="T2" fmla="*/ 307 w 307"/>
                <a:gd name="T3" fmla="*/ 0 h 7"/>
                <a:gd name="T4" fmla="*/ 0 60000 65536"/>
                <a:gd name="T5" fmla="*/ 0 60000 65536"/>
                <a:gd name="T6" fmla="*/ 0 w 307"/>
                <a:gd name="T7" fmla="*/ 0 h 7"/>
                <a:gd name="T8" fmla="*/ 307 w 30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7" h="7">
                  <a:moveTo>
                    <a:pt x="0" y="7"/>
                  </a:moveTo>
                  <a:lnTo>
                    <a:pt x="307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1264" name="Freeform 15"/>
            <p:cNvSpPr>
              <a:spLocks/>
            </p:cNvSpPr>
            <p:nvPr/>
          </p:nvSpPr>
          <p:spPr bwMode="auto">
            <a:xfrm>
              <a:off x="3026" y="2337"/>
              <a:ext cx="223" cy="223"/>
            </a:xfrm>
            <a:custGeom>
              <a:avLst/>
              <a:gdLst>
                <a:gd name="T0" fmla="*/ 0 w 223"/>
                <a:gd name="T1" fmla="*/ 0 h 223"/>
                <a:gd name="T2" fmla="*/ 223 w 223"/>
                <a:gd name="T3" fmla="*/ 223 h 223"/>
                <a:gd name="T4" fmla="*/ 0 60000 65536"/>
                <a:gd name="T5" fmla="*/ 0 60000 65536"/>
                <a:gd name="T6" fmla="*/ 0 w 223"/>
                <a:gd name="T7" fmla="*/ 0 h 223"/>
                <a:gd name="T8" fmla="*/ 223 w 223"/>
                <a:gd name="T9" fmla="*/ 223 h 2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3" h="223">
                  <a:moveTo>
                    <a:pt x="0" y="0"/>
                  </a:moveTo>
                  <a:lnTo>
                    <a:pt x="223" y="223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1265" name="Freeform 16"/>
            <p:cNvSpPr>
              <a:spLocks/>
            </p:cNvSpPr>
            <p:nvPr/>
          </p:nvSpPr>
          <p:spPr bwMode="auto">
            <a:xfrm>
              <a:off x="3673" y="2692"/>
              <a:ext cx="209" cy="7"/>
            </a:xfrm>
            <a:custGeom>
              <a:avLst/>
              <a:gdLst>
                <a:gd name="T0" fmla="*/ 0 w 209"/>
                <a:gd name="T1" fmla="*/ 0 h 7"/>
                <a:gd name="T2" fmla="*/ 209 w 209"/>
                <a:gd name="T3" fmla="*/ 7 h 7"/>
                <a:gd name="T4" fmla="*/ 0 60000 65536"/>
                <a:gd name="T5" fmla="*/ 0 60000 65536"/>
                <a:gd name="T6" fmla="*/ 0 w 209"/>
                <a:gd name="T7" fmla="*/ 0 h 7"/>
                <a:gd name="T8" fmla="*/ 209 w 209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9" h="7">
                  <a:moveTo>
                    <a:pt x="0" y="0"/>
                  </a:moveTo>
                  <a:lnTo>
                    <a:pt x="209" y="7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800600" y="2987675"/>
            <a:ext cx="2139950" cy="1082675"/>
            <a:chOff x="3024" y="1882"/>
            <a:chExt cx="1348" cy="682"/>
          </a:xfrm>
        </p:grpSpPr>
        <p:sp>
          <p:nvSpPr>
            <p:cNvPr id="51257" name="Freeform 18"/>
            <p:cNvSpPr>
              <a:spLocks/>
            </p:cNvSpPr>
            <p:nvPr/>
          </p:nvSpPr>
          <p:spPr bwMode="auto">
            <a:xfrm>
              <a:off x="3024" y="2331"/>
              <a:ext cx="234" cy="233"/>
            </a:xfrm>
            <a:custGeom>
              <a:avLst/>
              <a:gdLst>
                <a:gd name="T0" fmla="*/ 0 w 234"/>
                <a:gd name="T1" fmla="*/ 0 h 233"/>
                <a:gd name="T2" fmla="*/ 234 w 234"/>
                <a:gd name="T3" fmla="*/ 233 h 233"/>
                <a:gd name="T4" fmla="*/ 0 60000 65536"/>
                <a:gd name="T5" fmla="*/ 0 60000 65536"/>
                <a:gd name="T6" fmla="*/ 0 w 234"/>
                <a:gd name="T7" fmla="*/ 0 h 233"/>
                <a:gd name="T8" fmla="*/ 234 w 234"/>
                <a:gd name="T9" fmla="*/ 233 h 23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4" h="233">
                  <a:moveTo>
                    <a:pt x="0" y="0"/>
                  </a:moveTo>
                  <a:lnTo>
                    <a:pt x="234" y="233"/>
                  </a:lnTo>
                </a:path>
              </a:pathLst>
            </a:custGeom>
            <a:noFill/>
            <a:ln w="889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1258" name="Text Box 19"/>
            <p:cNvSpPr txBox="1">
              <a:spLocks noChangeArrowheads="1"/>
            </p:cNvSpPr>
            <p:nvPr/>
          </p:nvSpPr>
          <p:spPr bwMode="auto">
            <a:xfrm>
              <a:off x="3360" y="1882"/>
              <a:ext cx="101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 New Roman" charset="0"/>
                </a:rPr>
                <a:t>substitution</a:t>
              </a:r>
            </a:p>
            <a:p>
              <a:pPr algn="ctr" eaLnBrk="0" hangingPunct="0"/>
              <a:r>
                <a:rPr lang="en-US">
                  <a:latin typeface="Times New Roman" charset="0"/>
                </a:rPr>
                <a:t>at C</a:t>
              </a:r>
            </a:p>
          </p:txBody>
        </p:sp>
      </p:grpSp>
      <p:sp>
        <p:nvSpPr>
          <p:cNvPr id="2113556" name="Rectangle 20"/>
          <p:cNvSpPr>
            <a:spLocks noChangeArrowheads="1"/>
          </p:cNvSpPr>
          <p:nvPr/>
        </p:nvSpPr>
        <p:spPr bwMode="auto">
          <a:xfrm>
            <a:off x="76200" y="228600"/>
            <a:ext cx="9067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Fischer Esterification</a:t>
            </a:r>
            <a:r>
              <a:rPr lang="en-US" sz="4400">
                <a:latin typeface="Times New Roman" charset="0"/>
              </a:rPr>
              <a:t>  </a:t>
            </a:r>
            <a:r>
              <a:rPr lang="en-US" sz="2000">
                <a:latin typeface="Times New Roman" charset="0"/>
              </a:rPr>
              <a:t>(sec. 20.8, p. 965)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724400" y="4724400"/>
            <a:ext cx="1292225" cy="1290638"/>
            <a:chOff x="4224" y="992"/>
            <a:chExt cx="814" cy="813"/>
          </a:xfrm>
        </p:grpSpPr>
        <p:sp>
          <p:nvSpPr>
            <p:cNvPr id="51255" name="Text Box 22"/>
            <p:cNvSpPr txBox="1">
              <a:spLocks noChangeArrowheads="1"/>
            </p:cNvSpPr>
            <p:nvPr/>
          </p:nvSpPr>
          <p:spPr bwMode="auto">
            <a:xfrm>
              <a:off x="4224" y="1056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51256" name="Text Box 23"/>
            <p:cNvSpPr txBox="1">
              <a:spLocks noChangeArrowheads="1"/>
            </p:cNvSpPr>
            <p:nvPr/>
          </p:nvSpPr>
          <p:spPr bwMode="auto">
            <a:xfrm>
              <a:off x="4703" y="992"/>
              <a:ext cx="335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4800" b="1">
                  <a:latin typeface="Times New Roman" charset="0"/>
                </a:rPr>
                <a:t>+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718050" y="3352800"/>
            <a:ext cx="996950" cy="2636838"/>
            <a:chOff x="2972" y="2112"/>
            <a:chExt cx="628" cy="1661"/>
          </a:xfrm>
        </p:grpSpPr>
        <p:grpSp>
          <p:nvGrpSpPr>
            <p:cNvPr id="51251" name="Group 25"/>
            <p:cNvGrpSpPr>
              <a:grpSpLocks/>
            </p:cNvGrpSpPr>
            <p:nvPr/>
          </p:nvGrpSpPr>
          <p:grpSpPr bwMode="auto">
            <a:xfrm>
              <a:off x="2972" y="2977"/>
              <a:ext cx="532" cy="796"/>
              <a:chOff x="2972" y="2977"/>
              <a:chExt cx="532" cy="796"/>
            </a:xfrm>
          </p:grpSpPr>
          <p:sp>
            <p:nvSpPr>
              <p:cNvPr id="51253" name="Freeform 26"/>
              <p:cNvSpPr>
                <a:spLocks/>
              </p:cNvSpPr>
              <p:nvPr/>
            </p:nvSpPr>
            <p:spPr bwMode="auto">
              <a:xfrm>
                <a:off x="3263" y="2977"/>
                <a:ext cx="90" cy="181"/>
              </a:xfrm>
              <a:custGeom>
                <a:avLst/>
                <a:gdLst>
                  <a:gd name="T0" fmla="*/ 90 w 90"/>
                  <a:gd name="T1" fmla="*/ 0 h 181"/>
                  <a:gd name="T2" fmla="*/ 0 w 90"/>
                  <a:gd name="T3" fmla="*/ 181 h 181"/>
                  <a:gd name="T4" fmla="*/ 0 60000 65536"/>
                  <a:gd name="T5" fmla="*/ 0 60000 65536"/>
                  <a:gd name="T6" fmla="*/ 0 w 90"/>
                  <a:gd name="T7" fmla="*/ 0 h 181"/>
                  <a:gd name="T8" fmla="*/ 90 w 90"/>
                  <a:gd name="T9" fmla="*/ 181 h 18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0" h="181">
                    <a:moveTo>
                      <a:pt x="90" y="0"/>
                    </a:moveTo>
                    <a:lnTo>
                      <a:pt x="0" y="181"/>
                    </a:lnTo>
                  </a:path>
                </a:pathLst>
              </a:cu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/>
              </a:p>
            </p:txBody>
          </p:sp>
          <p:sp>
            <p:nvSpPr>
              <p:cNvPr id="51254" name="Text Box 27"/>
              <p:cNvSpPr txBox="1">
                <a:spLocks noChangeArrowheads="1"/>
              </p:cNvSpPr>
              <p:nvPr/>
            </p:nvSpPr>
            <p:spPr bwMode="auto">
              <a:xfrm>
                <a:off x="2972" y="3024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H</a:t>
                </a:r>
              </a:p>
            </p:txBody>
          </p:sp>
        </p:grpSp>
        <p:sp>
          <p:nvSpPr>
            <p:cNvPr id="51252" name="Text Box 28"/>
            <p:cNvSpPr txBox="1">
              <a:spLocks noChangeArrowheads="1"/>
            </p:cNvSpPr>
            <p:nvPr/>
          </p:nvSpPr>
          <p:spPr bwMode="auto">
            <a:xfrm>
              <a:off x="3265" y="2112"/>
              <a:ext cx="335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4800" b="1">
                  <a:latin typeface="Times New Roman" charset="0"/>
                </a:rPr>
                <a:t>+</a:t>
              </a:r>
            </a:p>
          </p:txBody>
        </p:sp>
      </p:grpSp>
      <p:sp>
        <p:nvSpPr>
          <p:cNvPr id="2113565" name="Rectangle 29"/>
          <p:cNvSpPr>
            <a:spLocks noChangeArrowheads="1"/>
          </p:cNvSpPr>
          <p:nvPr/>
        </p:nvSpPr>
        <p:spPr bwMode="auto">
          <a:xfrm>
            <a:off x="4800600" y="3581400"/>
            <a:ext cx="2133600" cy="228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2113566" name="Line 30"/>
          <p:cNvSpPr>
            <a:spLocks noChangeShapeType="1"/>
          </p:cNvSpPr>
          <p:nvPr/>
        </p:nvSpPr>
        <p:spPr bwMode="auto">
          <a:xfrm>
            <a:off x="1165225" y="663575"/>
            <a:ext cx="68580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3567" name="Rectangle 31"/>
          <p:cNvSpPr>
            <a:spLocks noChangeArrowheads="1"/>
          </p:cNvSpPr>
          <p:nvPr/>
        </p:nvSpPr>
        <p:spPr bwMode="auto">
          <a:xfrm>
            <a:off x="4778375" y="2057400"/>
            <a:ext cx="2514600" cy="1676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4267200" y="2438400"/>
            <a:ext cx="1878013" cy="1558925"/>
            <a:chOff x="2688" y="1536"/>
            <a:chExt cx="1183" cy="982"/>
          </a:xfrm>
        </p:grpSpPr>
        <p:sp>
          <p:nvSpPr>
            <p:cNvPr id="51247" name="Freeform 33"/>
            <p:cNvSpPr>
              <a:spLocks/>
            </p:cNvSpPr>
            <p:nvPr/>
          </p:nvSpPr>
          <p:spPr bwMode="auto">
            <a:xfrm>
              <a:off x="3082" y="2080"/>
              <a:ext cx="285" cy="1"/>
            </a:xfrm>
            <a:custGeom>
              <a:avLst/>
              <a:gdLst>
                <a:gd name="T0" fmla="*/ 285 w 285"/>
                <a:gd name="T1" fmla="*/ 0 h 1"/>
                <a:gd name="T2" fmla="*/ 0 w 285"/>
                <a:gd name="T3" fmla="*/ 0 h 1"/>
                <a:gd name="T4" fmla="*/ 0 60000 65536"/>
                <a:gd name="T5" fmla="*/ 0 60000 65536"/>
                <a:gd name="T6" fmla="*/ 0 w 285"/>
                <a:gd name="T7" fmla="*/ 0 h 1"/>
                <a:gd name="T8" fmla="*/ 285 w 2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5" h="1">
                  <a:moveTo>
                    <a:pt x="285" y="0"/>
                  </a:moveTo>
                  <a:lnTo>
                    <a:pt x="0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1248" name="Freeform 34"/>
            <p:cNvSpPr>
              <a:spLocks/>
            </p:cNvSpPr>
            <p:nvPr/>
          </p:nvSpPr>
          <p:spPr bwMode="auto">
            <a:xfrm>
              <a:off x="3086" y="2176"/>
              <a:ext cx="285" cy="1"/>
            </a:xfrm>
            <a:custGeom>
              <a:avLst/>
              <a:gdLst>
                <a:gd name="T0" fmla="*/ 285 w 285"/>
                <a:gd name="T1" fmla="*/ 0 h 1"/>
                <a:gd name="T2" fmla="*/ 0 w 285"/>
                <a:gd name="T3" fmla="*/ 0 h 1"/>
                <a:gd name="T4" fmla="*/ 0 60000 65536"/>
                <a:gd name="T5" fmla="*/ 0 60000 65536"/>
                <a:gd name="T6" fmla="*/ 0 w 285"/>
                <a:gd name="T7" fmla="*/ 0 h 1"/>
                <a:gd name="T8" fmla="*/ 285 w 2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5" h="1">
                  <a:moveTo>
                    <a:pt x="285" y="0"/>
                  </a:moveTo>
                  <a:lnTo>
                    <a:pt x="0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1249" name="Text Box 35"/>
            <p:cNvSpPr txBox="1">
              <a:spLocks noChangeArrowheads="1"/>
            </p:cNvSpPr>
            <p:nvPr/>
          </p:nvSpPr>
          <p:spPr bwMode="auto">
            <a:xfrm>
              <a:off x="3339" y="1769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</a:p>
          </p:txBody>
        </p:sp>
        <p:sp>
          <p:nvSpPr>
            <p:cNvPr id="51250" name="Text Box 36"/>
            <p:cNvSpPr txBox="1">
              <a:spLocks noChangeArrowheads="1"/>
            </p:cNvSpPr>
            <p:nvPr/>
          </p:nvSpPr>
          <p:spPr bwMode="auto">
            <a:xfrm>
              <a:off x="2688" y="1536"/>
              <a:ext cx="335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4800" b="1">
                  <a:latin typeface="Times New Roman" charset="0"/>
                </a:rPr>
                <a:t>+</a:t>
              </a:r>
            </a:p>
          </p:txBody>
        </p:sp>
      </p:grpSp>
      <p:sp>
        <p:nvSpPr>
          <p:cNvPr id="2113573" name="Freeform 37"/>
          <p:cNvSpPr>
            <a:spLocks/>
          </p:cNvSpPr>
          <p:nvPr/>
        </p:nvSpPr>
        <p:spPr bwMode="auto">
          <a:xfrm>
            <a:off x="4724400" y="3765550"/>
            <a:ext cx="265113" cy="430213"/>
          </a:xfrm>
          <a:custGeom>
            <a:avLst/>
            <a:gdLst>
              <a:gd name="T0" fmla="*/ 167 w 167"/>
              <a:gd name="T1" fmla="*/ 271 h 271"/>
              <a:gd name="T2" fmla="*/ 0 w 167"/>
              <a:gd name="T3" fmla="*/ 0 h 271"/>
              <a:gd name="T4" fmla="*/ 0 60000 65536"/>
              <a:gd name="T5" fmla="*/ 0 60000 65536"/>
              <a:gd name="T6" fmla="*/ 0 w 167"/>
              <a:gd name="T7" fmla="*/ 0 h 271"/>
              <a:gd name="T8" fmla="*/ 167 w 167"/>
              <a:gd name="T9" fmla="*/ 271 h 27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" h="271">
                <a:moveTo>
                  <a:pt x="167" y="271"/>
                </a:moveTo>
                <a:lnTo>
                  <a:pt x="0" y="0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4114800" y="3886200"/>
            <a:ext cx="2209800" cy="2103438"/>
            <a:chOff x="1152" y="2784"/>
            <a:chExt cx="1392" cy="1325"/>
          </a:xfrm>
        </p:grpSpPr>
        <p:sp>
          <p:nvSpPr>
            <p:cNvPr id="51243" name="Text Box 39"/>
            <p:cNvSpPr txBox="1">
              <a:spLocks noChangeArrowheads="1"/>
            </p:cNvSpPr>
            <p:nvPr/>
          </p:nvSpPr>
          <p:spPr bwMode="auto">
            <a:xfrm flipH="1">
              <a:off x="1628" y="2784"/>
              <a:ext cx="916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OR</a:t>
              </a:r>
            </a:p>
          </p:txBody>
        </p:sp>
        <p:grpSp>
          <p:nvGrpSpPr>
            <p:cNvPr id="51244" name="Group 40"/>
            <p:cNvGrpSpPr>
              <a:grpSpLocks/>
            </p:cNvGrpSpPr>
            <p:nvPr/>
          </p:nvGrpSpPr>
          <p:grpSpPr bwMode="auto">
            <a:xfrm flipH="1">
              <a:off x="1152" y="3360"/>
              <a:ext cx="600" cy="749"/>
              <a:chOff x="2496" y="3696"/>
              <a:chExt cx="600" cy="749"/>
            </a:xfrm>
          </p:grpSpPr>
          <p:sp>
            <p:nvSpPr>
              <p:cNvPr id="51245" name="Line 41"/>
              <p:cNvSpPr>
                <a:spLocks noChangeShapeType="1"/>
              </p:cNvSpPr>
              <p:nvPr/>
            </p:nvSpPr>
            <p:spPr bwMode="auto">
              <a:xfrm>
                <a:off x="2496" y="3696"/>
                <a:ext cx="96" cy="192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46" name="Text Box 42"/>
              <p:cNvSpPr txBox="1">
                <a:spLocks noChangeArrowheads="1"/>
              </p:cNvSpPr>
              <p:nvPr/>
            </p:nvSpPr>
            <p:spPr bwMode="auto">
              <a:xfrm>
                <a:off x="2564" y="3696"/>
                <a:ext cx="532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7200">
                    <a:latin typeface="Times New Roman" charset="0"/>
                  </a:rPr>
                  <a:t>H</a:t>
                </a:r>
              </a:p>
            </p:txBody>
          </p:sp>
        </p:grpSp>
      </p:grpSp>
      <p:sp>
        <p:nvSpPr>
          <p:cNvPr id="2113579" name="Text Box 43"/>
          <p:cNvSpPr txBox="1">
            <a:spLocks noChangeArrowheads="1"/>
          </p:cNvSpPr>
          <p:nvPr/>
        </p:nvSpPr>
        <p:spPr bwMode="auto">
          <a:xfrm>
            <a:off x="4495800" y="4070350"/>
            <a:ext cx="5318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4800" b="1">
                <a:latin typeface="Times New Roman" charset="0"/>
              </a:rPr>
              <a:t>+</a:t>
            </a:r>
          </a:p>
        </p:txBody>
      </p:sp>
      <p:sp>
        <p:nvSpPr>
          <p:cNvPr id="2113580" name="Rectangle 44"/>
          <p:cNvSpPr>
            <a:spLocks noChangeArrowheads="1"/>
          </p:cNvSpPr>
          <p:nvPr/>
        </p:nvSpPr>
        <p:spPr bwMode="auto">
          <a:xfrm>
            <a:off x="4038600" y="4778375"/>
            <a:ext cx="10668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2113581" name="Line 45"/>
          <p:cNvSpPr>
            <a:spLocks noChangeShapeType="1"/>
          </p:cNvSpPr>
          <p:nvPr/>
        </p:nvSpPr>
        <p:spPr bwMode="auto">
          <a:xfrm>
            <a:off x="2286000" y="1209675"/>
            <a:ext cx="4648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3582" name="Line 46"/>
          <p:cNvSpPr>
            <a:spLocks noChangeShapeType="1"/>
          </p:cNvSpPr>
          <p:nvPr/>
        </p:nvSpPr>
        <p:spPr bwMode="auto">
          <a:xfrm>
            <a:off x="4191000" y="1719263"/>
            <a:ext cx="7620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3583" name="Text Box 47"/>
          <p:cNvSpPr txBox="1">
            <a:spLocks noChangeArrowheads="1"/>
          </p:cNvSpPr>
          <p:nvPr/>
        </p:nvSpPr>
        <p:spPr bwMode="auto">
          <a:xfrm>
            <a:off x="481013" y="6019800"/>
            <a:ext cx="2855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100% H</a:t>
            </a:r>
            <a:r>
              <a:rPr lang="en-US" sz="4000" baseline="-25000">
                <a:latin typeface="Times New Roman" charset="0"/>
              </a:rPr>
              <a:t>2</a:t>
            </a:r>
            <a:r>
              <a:rPr lang="en-US" sz="4000">
                <a:latin typeface="Times New Roman" charset="0"/>
              </a:rPr>
              <a:t>SO</a:t>
            </a:r>
            <a:r>
              <a:rPr lang="en-US" sz="4000" baseline="-25000">
                <a:latin typeface="Times New Roman" charset="0"/>
              </a:rPr>
              <a:t>4</a:t>
            </a:r>
            <a:endParaRPr lang="en-US" sz="2800">
              <a:latin typeface="Times New Roman" charset="0"/>
            </a:endParaRPr>
          </a:p>
        </p:txBody>
      </p:sp>
      <p:sp>
        <p:nvSpPr>
          <p:cNvPr id="2113584" name="Text Box 48"/>
          <p:cNvSpPr txBox="1">
            <a:spLocks noChangeArrowheads="1"/>
          </p:cNvSpPr>
          <p:nvPr/>
        </p:nvSpPr>
        <p:spPr bwMode="auto">
          <a:xfrm>
            <a:off x="304800" y="5105400"/>
            <a:ext cx="326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>
                <a:latin typeface="Times New Roman" charset="0"/>
              </a:rPr>
              <a:t>Pour into ROH</a:t>
            </a:r>
            <a:endParaRPr lang="en-US" sz="2800">
              <a:latin typeface="Times New Roman" charset="0"/>
            </a:endParaRPr>
          </a:p>
        </p:txBody>
      </p:sp>
      <p:sp>
        <p:nvSpPr>
          <p:cNvPr id="2113585" name="Text Box 49"/>
          <p:cNvSpPr txBox="1">
            <a:spLocks noChangeArrowheads="1"/>
          </p:cNvSpPr>
          <p:nvPr/>
        </p:nvSpPr>
        <p:spPr bwMode="auto">
          <a:xfrm>
            <a:off x="517525" y="152400"/>
            <a:ext cx="81581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800">
                <a:solidFill>
                  <a:srgbClr val="0000FF"/>
                </a:solidFill>
                <a:latin typeface="Times New Roman" charset="0"/>
              </a:rPr>
              <a:t>Melvin Newman’s Method </a:t>
            </a:r>
            <a:r>
              <a:rPr lang="en-US" sz="3600">
                <a:solidFill>
                  <a:srgbClr val="0000FF"/>
                </a:solidFill>
                <a:latin typeface="Times New Roman" charset="0"/>
              </a:rPr>
              <a:t>(1941)</a:t>
            </a:r>
          </a:p>
        </p:txBody>
      </p:sp>
      <p:sp>
        <p:nvSpPr>
          <p:cNvPr id="2113586" name="Text Box 50"/>
          <p:cNvSpPr txBox="1">
            <a:spLocks noChangeArrowheads="1"/>
          </p:cNvSpPr>
          <p:nvPr/>
        </p:nvSpPr>
        <p:spPr bwMode="auto">
          <a:xfrm>
            <a:off x="3981450" y="4953000"/>
            <a:ext cx="34861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>
                <a:latin typeface="Times New Roman" charset="0"/>
              </a:rPr>
              <a:t>(attaching second H</a:t>
            </a:r>
            <a:r>
              <a:rPr lang="en-US" sz="2800" b="1" baseline="30000">
                <a:latin typeface="Times New Roman" charset="0"/>
              </a:rPr>
              <a:t>+</a:t>
            </a:r>
            <a:r>
              <a:rPr lang="en-US" sz="2800">
                <a:latin typeface="Times New Roman" charset="0"/>
              </a:rPr>
              <a:t> inhibits reversal)</a:t>
            </a:r>
          </a:p>
        </p:txBody>
      </p:sp>
      <p:sp>
        <p:nvSpPr>
          <p:cNvPr id="2113587" name="Text Box 51"/>
          <p:cNvSpPr txBox="1">
            <a:spLocks noChangeArrowheads="1"/>
          </p:cNvSpPr>
          <p:nvPr/>
        </p:nvSpPr>
        <p:spPr bwMode="auto">
          <a:xfrm>
            <a:off x="6629400" y="3886200"/>
            <a:ext cx="119221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7200">
                <a:latin typeface="Times New Roman" charset="0"/>
              </a:rPr>
              <a:t>H</a:t>
            </a:r>
            <a:r>
              <a:rPr lang="en-US" sz="7200" b="1" baseline="30000">
                <a:latin typeface="Times New Roman" charset="0"/>
              </a:rPr>
              <a:t>+</a:t>
            </a:r>
            <a:endParaRPr lang="en-US" sz="7200">
              <a:latin typeface="Times New Roman" charset="0"/>
            </a:endParaRPr>
          </a:p>
        </p:txBody>
      </p:sp>
      <p:sp>
        <p:nvSpPr>
          <p:cNvPr id="2113588" name="Text Box 52"/>
          <p:cNvSpPr txBox="1">
            <a:spLocks noChangeArrowheads="1"/>
          </p:cNvSpPr>
          <p:nvPr/>
        </p:nvSpPr>
        <p:spPr bwMode="auto">
          <a:xfrm>
            <a:off x="7772400" y="4572000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400" b="1">
                <a:latin typeface="Times New Roman" charset="0"/>
              </a:rPr>
              <a:t>+</a:t>
            </a:r>
            <a:endParaRPr lang="en-US" sz="7200">
              <a:latin typeface="Times New Roman" charset="0"/>
            </a:endParaRPr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6623050" y="4862513"/>
            <a:ext cx="2520950" cy="2147887"/>
            <a:chOff x="0" y="912"/>
            <a:chExt cx="1588" cy="1353"/>
          </a:xfrm>
        </p:grpSpPr>
        <p:sp>
          <p:nvSpPr>
            <p:cNvPr id="51239" name="Text Box 54"/>
            <p:cNvSpPr txBox="1">
              <a:spLocks noChangeArrowheads="1"/>
            </p:cNvSpPr>
            <p:nvPr/>
          </p:nvSpPr>
          <p:spPr bwMode="auto">
            <a:xfrm flipH="1">
              <a:off x="480" y="912"/>
              <a:ext cx="1108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O</a:t>
              </a:r>
              <a:r>
                <a:rPr lang="en-US" sz="4000">
                  <a:latin typeface="Times New Roman" charset="0"/>
                </a:rPr>
                <a:t>  </a:t>
              </a:r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51240" name="Line 55"/>
            <p:cNvSpPr>
              <a:spLocks noChangeShapeType="1"/>
            </p:cNvSpPr>
            <p:nvPr/>
          </p:nvSpPr>
          <p:spPr bwMode="auto">
            <a:xfrm flipH="1">
              <a:off x="504" y="1516"/>
              <a:ext cx="96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1" name="Text Box 56"/>
            <p:cNvSpPr txBox="1">
              <a:spLocks noChangeArrowheads="1"/>
            </p:cNvSpPr>
            <p:nvPr/>
          </p:nvSpPr>
          <p:spPr bwMode="auto">
            <a:xfrm flipH="1">
              <a:off x="0" y="1516"/>
              <a:ext cx="5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7200">
                  <a:latin typeface="Times New Roman" charset="0"/>
                </a:rPr>
                <a:t>H</a:t>
              </a:r>
            </a:p>
          </p:txBody>
        </p:sp>
        <p:sp>
          <p:nvSpPr>
            <p:cNvPr id="51242" name="Line 57"/>
            <p:cNvSpPr>
              <a:spLocks noChangeShapeType="1"/>
            </p:cNvSpPr>
            <p:nvPr/>
          </p:nvSpPr>
          <p:spPr bwMode="auto">
            <a:xfrm rot="3842236" flipH="1">
              <a:off x="1008" y="1200"/>
              <a:ext cx="96" cy="19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13594" name="Line 58"/>
          <p:cNvSpPr>
            <a:spLocks noChangeShapeType="1"/>
          </p:cNvSpPr>
          <p:nvPr/>
        </p:nvSpPr>
        <p:spPr bwMode="auto">
          <a:xfrm>
            <a:off x="7385050" y="4786313"/>
            <a:ext cx="15240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3595" name="Rectangle 59"/>
          <p:cNvSpPr>
            <a:spLocks noChangeArrowheads="1"/>
          </p:cNvSpPr>
          <p:nvPr/>
        </p:nvSpPr>
        <p:spPr bwMode="auto">
          <a:xfrm>
            <a:off x="7391400" y="40386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2113596" name="Text Box 60"/>
          <p:cNvSpPr txBox="1">
            <a:spLocks noChangeArrowheads="1"/>
          </p:cNvSpPr>
          <p:nvPr/>
        </p:nvSpPr>
        <p:spPr bwMode="auto">
          <a:xfrm>
            <a:off x="6019800" y="1858963"/>
            <a:ext cx="1192213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7200">
                <a:latin typeface="Times New Roman" charset="0"/>
              </a:rPr>
              <a:t>H</a:t>
            </a:r>
            <a:r>
              <a:rPr lang="en-US" sz="7200" b="1" baseline="30000">
                <a:latin typeface="Times New Roman" charset="0"/>
              </a:rPr>
              <a:t>+</a:t>
            </a:r>
            <a:endParaRPr lang="en-US" sz="7200">
              <a:latin typeface="Times New Roman" charset="0"/>
            </a:endParaRPr>
          </a:p>
        </p:txBody>
      </p:sp>
      <p:sp>
        <p:nvSpPr>
          <p:cNvPr id="2113597" name="Rectangle 61"/>
          <p:cNvSpPr>
            <a:spLocks noChangeArrowheads="1"/>
          </p:cNvSpPr>
          <p:nvPr/>
        </p:nvSpPr>
        <p:spPr bwMode="auto">
          <a:xfrm>
            <a:off x="6781800" y="2011363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2113598" name="Line 62"/>
          <p:cNvSpPr>
            <a:spLocks noChangeShapeType="1"/>
          </p:cNvSpPr>
          <p:nvPr/>
        </p:nvSpPr>
        <p:spPr bwMode="auto">
          <a:xfrm rot="-3876311">
            <a:off x="5867400" y="2316163"/>
            <a:ext cx="15240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3599" name="Text Box 63"/>
          <p:cNvSpPr txBox="1">
            <a:spLocks noChangeArrowheads="1"/>
          </p:cNvSpPr>
          <p:nvPr/>
        </p:nvSpPr>
        <p:spPr bwMode="auto">
          <a:xfrm>
            <a:off x="4953000" y="1676400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400" b="1">
                <a:latin typeface="Times New Roman" charset="0"/>
              </a:rPr>
              <a:t>+</a:t>
            </a:r>
            <a:endParaRPr lang="en-US" sz="7200">
              <a:latin typeface="Times New Roman" charset="0"/>
            </a:endParaRPr>
          </a:p>
        </p:txBody>
      </p:sp>
      <p:sp>
        <p:nvSpPr>
          <p:cNvPr id="2113600" name="Freeform 64"/>
          <p:cNvSpPr>
            <a:spLocks/>
          </p:cNvSpPr>
          <p:nvPr/>
        </p:nvSpPr>
        <p:spPr bwMode="auto">
          <a:xfrm>
            <a:off x="4635500" y="3886200"/>
            <a:ext cx="476250" cy="515938"/>
          </a:xfrm>
          <a:custGeom>
            <a:avLst/>
            <a:gdLst>
              <a:gd name="T0" fmla="*/ 145 w 300"/>
              <a:gd name="T1" fmla="*/ 0 h 325"/>
              <a:gd name="T2" fmla="*/ 300 w 300"/>
              <a:gd name="T3" fmla="*/ 325 h 325"/>
              <a:gd name="T4" fmla="*/ 0 60000 65536"/>
              <a:gd name="T5" fmla="*/ 0 60000 65536"/>
              <a:gd name="T6" fmla="*/ 0 w 300"/>
              <a:gd name="T7" fmla="*/ 0 h 325"/>
              <a:gd name="T8" fmla="*/ 300 w 300"/>
              <a:gd name="T9" fmla="*/ 325 h 3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0" h="325">
                <a:moveTo>
                  <a:pt x="145" y="0"/>
                </a:moveTo>
                <a:cubicBezTo>
                  <a:pt x="0" y="97"/>
                  <a:pt x="25" y="276"/>
                  <a:pt x="300" y="325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2113601" name="Text Box 65"/>
          <p:cNvSpPr txBox="1">
            <a:spLocks noChangeArrowheads="1"/>
          </p:cNvSpPr>
          <p:nvPr/>
        </p:nvSpPr>
        <p:spPr bwMode="auto">
          <a:xfrm>
            <a:off x="5486400" y="57150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>
                <a:latin typeface="Times New Roman" charset="0"/>
              </a:rPr>
              <a:t>sometimes</a:t>
            </a:r>
          </a:p>
        </p:txBody>
      </p:sp>
    </p:spTree>
    <p:custDataLst>
      <p:tags r:id="rId1"/>
    </p:custDataLst>
  </p:cSld>
  <p:clrMapOvr>
    <a:masterClrMapping/>
  </p:clrMapOvr>
  <p:transition advTm="1728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13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13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1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1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135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1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11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1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211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211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1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1136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1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113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113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113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113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"/>
                            </p:stCondLst>
                            <p:childTnLst>
                              <p:par>
                                <p:cTn id="1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3538" grpId="0"/>
      <p:bldP spid="2113540" grpId="0" animBg="1"/>
      <p:bldP spid="2113541" grpId="0"/>
      <p:bldP spid="2113544" grpId="0"/>
      <p:bldP spid="2113556" grpId="0"/>
      <p:bldP spid="2113565" grpId="0" animBg="1"/>
      <p:bldP spid="2113566" grpId="0" animBg="1"/>
      <p:bldP spid="2113567" grpId="0" animBg="1"/>
      <p:bldP spid="2113567" grpId="1" animBg="1"/>
      <p:bldP spid="2113573" grpId="0" animBg="1"/>
      <p:bldP spid="2113579" grpId="0"/>
      <p:bldP spid="2113579" grpId="1"/>
      <p:bldP spid="2113580" grpId="0" animBg="1"/>
      <p:bldP spid="2113581" grpId="0" animBg="1"/>
      <p:bldP spid="2113581" grpId="1" animBg="1"/>
      <p:bldP spid="2113582" grpId="0" animBg="1"/>
      <p:bldP spid="2113582" grpId="1" animBg="1"/>
      <p:bldP spid="2113583" grpId="0"/>
      <p:bldP spid="2113583" grpId="1"/>
      <p:bldP spid="2113584" grpId="0"/>
      <p:bldP spid="2113585" grpId="0"/>
      <p:bldP spid="2113586" grpId="0"/>
      <p:bldP spid="2113586" grpId="1"/>
      <p:bldP spid="2113587" grpId="0"/>
      <p:bldP spid="2113587" grpId="1"/>
      <p:bldP spid="2113588" grpId="0"/>
      <p:bldP spid="2113588" grpId="1"/>
      <p:bldP spid="2113594" grpId="0" animBg="1"/>
      <p:bldP spid="2113594" grpId="1" animBg="1"/>
      <p:bldP spid="2113595" grpId="0" animBg="1"/>
      <p:bldP spid="2113596" grpId="0"/>
      <p:bldP spid="2113596" grpId="1"/>
      <p:bldP spid="2113597" grpId="0" animBg="1"/>
      <p:bldP spid="2113597" grpId="1" animBg="1"/>
      <p:bldP spid="2113598" grpId="0" animBg="1"/>
      <p:bldP spid="2113598" grpId="1" animBg="1"/>
      <p:bldP spid="2113599" grpId="0"/>
      <p:bldP spid="2113599" grpId="1"/>
      <p:bldP spid="2113600" grpId="0" animBg="1"/>
      <p:bldP spid="2113601" grpId="0"/>
      <p:bldP spid="211360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3716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0000FF"/>
                </a:solidFill>
              </a:rPr>
              <a:t>Hydration (acid or base)</a:t>
            </a:r>
            <a:r>
              <a:rPr lang="en-US" sz="3600"/>
              <a:t/>
            </a:r>
            <a:br>
              <a:rPr lang="en-US" sz="3600"/>
            </a:br>
            <a:r>
              <a:rPr lang="en-US" sz="3200"/>
              <a:t> </a:t>
            </a:r>
            <a:r>
              <a:rPr lang="en-US" sz="2000"/>
              <a:t>(</a:t>
            </a:r>
            <a:r>
              <a:rPr lang="en-US" sz="2000" i="1"/>
              <a:t>e.g. </a:t>
            </a:r>
            <a:r>
              <a:rPr lang="en-US" sz="2000"/>
              <a:t>J&amp;F Sec. 16.6-16.7)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>imine2amino acid</a:t>
            </a:r>
            <a:endParaRPr lang="en-US" sz="3600"/>
          </a:p>
        </p:txBody>
      </p:sp>
    </p:spTree>
  </p:cSld>
  <p:clrMapOvr>
    <a:masterClrMapping/>
  </p:clrMapOvr>
  <p:transition advTm="1039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52"/>
          <p:cNvSpPr txBox="1">
            <a:spLocks noChangeArrowheads="1"/>
          </p:cNvSpPr>
          <p:nvPr/>
        </p:nvSpPr>
        <p:spPr bwMode="auto">
          <a:xfrm>
            <a:off x="249238" y="3505200"/>
            <a:ext cx="5629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30899"/>
                </a:solidFill>
                <a:latin typeface="Times" charset="0"/>
              </a:rPr>
              <a:t>Acid-Catalyzed Hydration of Formaldehyde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3314700" y="3784600"/>
            <a:ext cx="558800" cy="609600"/>
            <a:chOff x="784" y="912"/>
            <a:chExt cx="352" cy="384"/>
          </a:xfrm>
        </p:grpSpPr>
        <p:sp>
          <p:nvSpPr>
            <p:cNvPr id="55368" name="Rectangle 54"/>
            <p:cNvSpPr>
              <a:spLocks noChangeArrowheads="1"/>
            </p:cNvSpPr>
            <p:nvPr/>
          </p:nvSpPr>
          <p:spPr bwMode="auto">
            <a:xfrm>
              <a:off x="912" y="91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55369" name="Rectangle 55"/>
            <p:cNvSpPr>
              <a:spLocks noChangeArrowheads="1"/>
            </p:cNvSpPr>
            <p:nvPr/>
          </p:nvSpPr>
          <p:spPr bwMode="auto">
            <a:xfrm>
              <a:off x="784" y="100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</p:grpSp>
      <p:grpSp>
        <p:nvGrpSpPr>
          <p:cNvPr id="3" name="Group 153"/>
          <p:cNvGrpSpPr>
            <a:grpSpLocks/>
          </p:cNvGrpSpPr>
          <p:nvPr/>
        </p:nvGrpSpPr>
        <p:grpSpPr bwMode="auto">
          <a:xfrm>
            <a:off x="2616200" y="4343400"/>
            <a:ext cx="1423988" cy="1257300"/>
            <a:chOff x="2616200" y="4343400"/>
            <a:chExt cx="1423988" cy="1257300"/>
          </a:xfrm>
        </p:grpSpPr>
        <p:sp>
          <p:nvSpPr>
            <p:cNvPr id="55363" name="Text Box 60"/>
            <p:cNvSpPr txBox="1">
              <a:spLocks noChangeArrowheads="1"/>
            </p:cNvSpPr>
            <p:nvPr/>
          </p:nvSpPr>
          <p:spPr bwMode="auto">
            <a:xfrm>
              <a:off x="2616200" y="5143500"/>
              <a:ext cx="6238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HO</a:t>
              </a:r>
            </a:p>
          </p:txBody>
        </p:sp>
        <p:sp>
          <p:nvSpPr>
            <p:cNvPr id="55364" name="Text Box 61"/>
            <p:cNvSpPr txBox="1">
              <a:spLocks noChangeArrowheads="1"/>
            </p:cNvSpPr>
            <p:nvPr/>
          </p:nvSpPr>
          <p:spPr bwMode="auto">
            <a:xfrm>
              <a:off x="2633663" y="4343400"/>
              <a:ext cx="6291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HO</a:t>
              </a:r>
            </a:p>
          </p:txBody>
        </p:sp>
        <p:sp>
          <p:nvSpPr>
            <p:cNvPr id="55365" name="Line 62"/>
            <p:cNvSpPr>
              <a:spLocks noChangeShapeType="1"/>
            </p:cNvSpPr>
            <p:nvPr/>
          </p:nvSpPr>
          <p:spPr bwMode="auto">
            <a:xfrm>
              <a:off x="3165475" y="4686300"/>
              <a:ext cx="2286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6" name="Line 63"/>
            <p:cNvSpPr>
              <a:spLocks noChangeShapeType="1"/>
            </p:cNvSpPr>
            <p:nvPr/>
          </p:nvSpPr>
          <p:spPr bwMode="auto">
            <a:xfrm flipH="1">
              <a:off x="3165475" y="5067300"/>
              <a:ext cx="2286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7" name="Text Box 64"/>
            <p:cNvSpPr txBox="1">
              <a:spLocks noChangeArrowheads="1"/>
            </p:cNvSpPr>
            <p:nvPr/>
          </p:nvSpPr>
          <p:spPr bwMode="auto">
            <a:xfrm>
              <a:off x="3330575" y="4724400"/>
              <a:ext cx="7096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CH</a:t>
              </a:r>
              <a:r>
                <a:rPr lang="en-US" baseline="-25000">
                  <a:latin typeface="Times" charset="0"/>
                </a:rPr>
                <a:t>2</a:t>
              </a:r>
              <a:endParaRPr lang="en-US">
                <a:latin typeface="Times" charset="0"/>
              </a:endParaRPr>
            </a:p>
          </p:txBody>
        </p:sp>
      </p:grpSp>
      <p:grpSp>
        <p:nvGrpSpPr>
          <p:cNvPr id="4" name="Group 154"/>
          <p:cNvGrpSpPr>
            <a:grpSpLocks/>
          </p:cNvGrpSpPr>
          <p:nvPr/>
        </p:nvGrpSpPr>
        <p:grpSpPr bwMode="auto">
          <a:xfrm>
            <a:off x="2870200" y="3937000"/>
            <a:ext cx="849313" cy="596900"/>
            <a:chOff x="2870200" y="3937000"/>
            <a:chExt cx="849313" cy="596900"/>
          </a:xfrm>
        </p:grpSpPr>
        <p:sp>
          <p:nvSpPr>
            <p:cNvPr id="55360" name="Rectangle 65"/>
            <p:cNvSpPr>
              <a:spLocks noChangeArrowheads="1"/>
            </p:cNvSpPr>
            <p:nvPr/>
          </p:nvSpPr>
          <p:spPr bwMode="auto">
            <a:xfrm>
              <a:off x="2870200" y="4076700"/>
              <a:ext cx="355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55361" name="Rectangle 66"/>
            <p:cNvSpPr>
              <a:spLocks noChangeArrowheads="1"/>
            </p:cNvSpPr>
            <p:nvPr/>
          </p:nvSpPr>
          <p:spPr bwMode="auto">
            <a:xfrm>
              <a:off x="3314700" y="3937000"/>
              <a:ext cx="404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  <p:sp>
          <p:nvSpPr>
            <p:cNvPr id="55362" name="Line 67"/>
            <p:cNvSpPr>
              <a:spLocks noChangeShapeType="1"/>
            </p:cNvSpPr>
            <p:nvPr/>
          </p:nvSpPr>
          <p:spPr bwMode="auto">
            <a:xfrm flipH="1">
              <a:off x="3149600" y="4241800"/>
              <a:ext cx="2286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52842" name="Line 74"/>
          <p:cNvSpPr>
            <a:spLocks noChangeShapeType="1"/>
          </p:cNvSpPr>
          <p:nvPr/>
        </p:nvSpPr>
        <p:spPr bwMode="auto">
          <a:xfrm flipH="1">
            <a:off x="1828800" y="4953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378" name="Text Box 76"/>
          <p:cNvSpPr txBox="1">
            <a:spLocks noChangeArrowheads="1"/>
          </p:cNvSpPr>
          <p:nvPr/>
        </p:nvSpPr>
        <p:spPr bwMode="auto">
          <a:xfrm>
            <a:off x="2514600" y="3810000"/>
            <a:ext cx="850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HOH</a:t>
            </a:r>
          </a:p>
        </p:txBody>
      </p:sp>
      <p:grpSp>
        <p:nvGrpSpPr>
          <p:cNvPr id="5" name="Group 77"/>
          <p:cNvGrpSpPr>
            <a:grpSpLocks/>
          </p:cNvGrpSpPr>
          <p:nvPr/>
        </p:nvGrpSpPr>
        <p:grpSpPr bwMode="auto">
          <a:xfrm>
            <a:off x="374650" y="4495800"/>
            <a:ext cx="1352550" cy="711200"/>
            <a:chOff x="236" y="2832"/>
            <a:chExt cx="852" cy="448"/>
          </a:xfrm>
        </p:grpSpPr>
        <p:sp>
          <p:nvSpPr>
            <p:cNvPr id="55358" name="Rectangle 78"/>
            <p:cNvSpPr>
              <a:spLocks noChangeArrowheads="1"/>
            </p:cNvSpPr>
            <p:nvPr/>
          </p:nvSpPr>
          <p:spPr bwMode="auto">
            <a:xfrm>
              <a:off x="236" y="2992"/>
              <a:ext cx="8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H-O-CH</a:t>
              </a:r>
              <a:r>
                <a:rPr lang="en-US" baseline="-25000">
                  <a:latin typeface="Times" charset="0"/>
                </a:rPr>
                <a:t>2</a:t>
              </a:r>
            </a:p>
          </p:txBody>
        </p:sp>
        <p:sp>
          <p:nvSpPr>
            <p:cNvPr id="55359" name="Rectangle 79"/>
            <p:cNvSpPr>
              <a:spLocks noChangeArrowheads="1"/>
            </p:cNvSpPr>
            <p:nvPr/>
          </p:nvSpPr>
          <p:spPr bwMode="auto">
            <a:xfrm>
              <a:off x="664" y="283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</p:grpSp>
      <p:sp>
        <p:nvSpPr>
          <p:cNvPr id="1952849" name="Rectangle 81"/>
          <p:cNvSpPr>
            <a:spLocks noChangeArrowheads="1"/>
          </p:cNvSpPr>
          <p:nvPr/>
        </p:nvSpPr>
        <p:spPr bwMode="auto">
          <a:xfrm>
            <a:off x="381000" y="6019800"/>
            <a:ext cx="1101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" charset="0"/>
              </a:rPr>
              <a:t>O=CH</a:t>
            </a:r>
            <a:r>
              <a:rPr lang="en-US" baseline="-25000">
                <a:latin typeface="Times" charset="0"/>
              </a:rPr>
              <a:t>2</a:t>
            </a:r>
          </a:p>
        </p:txBody>
      </p:sp>
      <p:sp>
        <p:nvSpPr>
          <p:cNvPr id="1952850" name="Line 82"/>
          <p:cNvSpPr>
            <a:spLocks noChangeShapeType="1"/>
          </p:cNvSpPr>
          <p:nvPr/>
        </p:nvSpPr>
        <p:spPr bwMode="auto">
          <a:xfrm flipV="1">
            <a:off x="914400" y="53721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83"/>
          <p:cNvGrpSpPr>
            <a:grpSpLocks/>
          </p:cNvGrpSpPr>
          <p:nvPr/>
        </p:nvGrpSpPr>
        <p:grpSpPr bwMode="auto">
          <a:xfrm>
            <a:off x="6032500" y="5943600"/>
            <a:ext cx="1306513" cy="919163"/>
            <a:chOff x="3608" y="3744"/>
            <a:chExt cx="823" cy="579"/>
          </a:xfrm>
        </p:grpSpPr>
        <p:sp>
          <p:nvSpPr>
            <p:cNvPr id="55356" name="Rectangle 84"/>
            <p:cNvSpPr>
              <a:spLocks noChangeArrowheads="1"/>
            </p:cNvSpPr>
            <p:nvPr/>
          </p:nvSpPr>
          <p:spPr bwMode="auto">
            <a:xfrm>
              <a:off x="3737" y="3744"/>
              <a:ext cx="6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Times" charset="0"/>
                </a:rPr>
                <a:t>O</a:t>
              </a:r>
              <a:r>
                <a:rPr lang="en-US">
                  <a:latin typeface="Times" charset="0"/>
                </a:rPr>
                <a:t>=CH</a:t>
              </a:r>
              <a:r>
                <a:rPr lang="en-US" baseline="-25000">
                  <a:latin typeface="Times" charset="0"/>
                </a:rPr>
                <a:t>2</a:t>
              </a:r>
            </a:p>
          </p:txBody>
        </p:sp>
        <p:sp>
          <p:nvSpPr>
            <p:cNvPr id="55357" name="Text Box 86"/>
            <p:cNvSpPr txBox="1">
              <a:spLocks noChangeArrowheads="1"/>
            </p:cNvSpPr>
            <p:nvPr/>
          </p:nvSpPr>
          <p:spPr bwMode="auto">
            <a:xfrm>
              <a:off x="3608" y="4032"/>
              <a:ext cx="5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" charset="0"/>
                </a:rPr>
                <a:t>HO</a:t>
              </a:r>
              <a:r>
                <a:rPr lang="en-US">
                  <a:solidFill>
                    <a:srgbClr val="000000"/>
                  </a:solidFill>
                  <a:latin typeface="Times" charset="0"/>
                </a:rPr>
                <a:t>H</a:t>
              </a:r>
            </a:p>
          </p:txBody>
        </p:sp>
      </p:grpSp>
      <p:grpSp>
        <p:nvGrpSpPr>
          <p:cNvPr id="7" name="Group 88"/>
          <p:cNvGrpSpPr>
            <a:grpSpLocks/>
          </p:cNvGrpSpPr>
          <p:nvPr/>
        </p:nvGrpSpPr>
        <p:grpSpPr bwMode="auto">
          <a:xfrm>
            <a:off x="6010275" y="5545138"/>
            <a:ext cx="1330325" cy="1300162"/>
            <a:chOff x="3594" y="3504"/>
            <a:chExt cx="838" cy="819"/>
          </a:xfrm>
        </p:grpSpPr>
        <p:grpSp>
          <p:nvGrpSpPr>
            <p:cNvPr id="55349" name="Group 89"/>
            <p:cNvGrpSpPr>
              <a:grpSpLocks/>
            </p:cNvGrpSpPr>
            <p:nvPr/>
          </p:nvGrpSpPr>
          <p:grpSpPr bwMode="auto">
            <a:xfrm>
              <a:off x="3594" y="3504"/>
              <a:ext cx="412" cy="819"/>
              <a:chOff x="2804" y="3504"/>
              <a:chExt cx="412" cy="819"/>
            </a:xfrm>
          </p:grpSpPr>
          <p:sp>
            <p:nvSpPr>
              <p:cNvPr id="55354" name="Text Box 90"/>
              <p:cNvSpPr txBox="1">
                <a:spLocks noChangeArrowheads="1"/>
              </p:cNvSpPr>
              <p:nvPr/>
            </p:nvSpPr>
            <p:spPr bwMode="auto">
              <a:xfrm>
                <a:off x="2804" y="3504"/>
                <a:ext cx="39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" charset="0"/>
                  </a:rPr>
                  <a:t>HO</a:t>
                </a:r>
              </a:p>
            </p:txBody>
          </p:sp>
          <p:sp>
            <p:nvSpPr>
              <p:cNvPr id="55355" name="Text Box 91"/>
              <p:cNvSpPr txBox="1">
                <a:spLocks noChangeArrowheads="1"/>
              </p:cNvSpPr>
              <p:nvPr/>
            </p:nvSpPr>
            <p:spPr bwMode="auto">
              <a:xfrm>
                <a:off x="2820" y="4032"/>
                <a:ext cx="39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" charset="0"/>
                  </a:rPr>
                  <a:t>HO</a:t>
                </a:r>
              </a:p>
            </p:txBody>
          </p:sp>
        </p:grpSp>
        <p:grpSp>
          <p:nvGrpSpPr>
            <p:cNvPr id="55350" name="Group 92"/>
            <p:cNvGrpSpPr>
              <a:grpSpLocks/>
            </p:cNvGrpSpPr>
            <p:nvPr/>
          </p:nvGrpSpPr>
          <p:grpSpPr bwMode="auto">
            <a:xfrm>
              <a:off x="3945" y="3744"/>
              <a:ext cx="487" cy="336"/>
              <a:chOff x="3216" y="3744"/>
              <a:chExt cx="487" cy="336"/>
            </a:xfrm>
          </p:grpSpPr>
          <p:sp>
            <p:nvSpPr>
              <p:cNvPr id="55351" name="Rectangle 93"/>
              <p:cNvSpPr>
                <a:spLocks noChangeArrowheads="1"/>
              </p:cNvSpPr>
              <p:nvPr/>
            </p:nvSpPr>
            <p:spPr bwMode="auto">
              <a:xfrm>
                <a:off x="3256" y="3752"/>
                <a:ext cx="44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>
                    <a:latin typeface="Times" charset="0"/>
                  </a:rPr>
                  <a:t>CH</a:t>
                </a:r>
                <a:r>
                  <a:rPr lang="en-US" baseline="-25000">
                    <a:latin typeface="Times" charset="0"/>
                  </a:rPr>
                  <a:t>2</a:t>
                </a:r>
              </a:p>
            </p:txBody>
          </p:sp>
          <p:sp>
            <p:nvSpPr>
              <p:cNvPr id="55352" name="Line 94"/>
              <p:cNvSpPr>
                <a:spLocks noChangeShapeType="1"/>
              </p:cNvSpPr>
              <p:nvPr/>
            </p:nvSpPr>
            <p:spPr bwMode="auto">
              <a:xfrm>
                <a:off x="3216" y="374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53" name="Line 95"/>
              <p:cNvSpPr>
                <a:spLocks noChangeShapeType="1"/>
              </p:cNvSpPr>
              <p:nvPr/>
            </p:nvSpPr>
            <p:spPr bwMode="auto">
              <a:xfrm flipH="1">
                <a:off x="3216" y="398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52882" name="Text Box 114"/>
          <p:cNvSpPr txBox="1">
            <a:spLocks noChangeArrowheads="1"/>
          </p:cNvSpPr>
          <p:nvPr/>
        </p:nvSpPr>
        <p:spPr bwMode="auto">
          <a:xfrm>
            <a:off x="6248400" y="5105400"/>
            <a:ext cx="2160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chemeClr val="accent2"/>
                </a:solidFill>
              </a:rPr>
              <a:t>(Hydrate, </a:t>
            </a:r>
            <a:r>
              <a:rPr lang="en-US" sz="1800" i="1">
                <a:solidFill>
                  <a:schemeClr val="accent2"/>
                </a:solidFill>
              </a:rPr>
              <a:t>gem</a:t>
            </a:r>
            <a:r>
              <a:rPr lang="en-US" sz="1800">
                <a:solidFill>
                  <a:schemeClr val="accent2"/>
                </a:solidFill>
              </a:rPr>
              <a:t>-diol)</a:t>
            </a:r>
          </a:p>
        </p:txBody>
      </p:sp>
      <p:sp>
        <p:nvSpPr>
          <p:cNvPr id="55310" name="TextBox 115"/>
          <p:cNvSpPr txBox="1">
            <a:spLocks noChangeArrowheads="1"/>
          </p:cNvSpPr>
          <p:nvPr/>
        </p:nvSpPr>
        <p:spPr bwMode="auto">
          <a:xfrm>
            <a:off x="8699500" y="5740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endParaRPr lang="en-US"/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812800" y="3733800"/>
            <a:ext cx="558800" cy="609600"/>
            <a:chOff x="784" y="912"/>
            <a:chExt cx="352" cy="384"/>
          </a:xfrm>
        </p:grpSpPr>
        <p:sp>
          <p:nvSpPr>
            <p:cNvPr id="55347" name="Rectangle 54"/>
            <p:cNvSpPr>
              <a:spLocks noChangeArrowheads="1"/>
            </p:cNvSpPr>
            <p:nvPr/>
          </p:nvSpPr>
          <p:spPr bwMode="auto">
            <a:xfrm>
              <a:off x="912" y="91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55348" name="Rectangle 55"/>
            <p:cNvSpPr>
              <a:spLocks noChangeArrowheads="1"/>
            </p:cNvSpPr>
            <p:nvPr/>
          </p:nvSpPr>
          <p:spPr bwMode="auto">
            <a:xfrm>
              <a:off x="784" y="100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</p:grpSp>
      <p:sp>
        <p:nvSpPr>
          <p:cNvPr id="123" name="Text Box 52"/>
          <p:cNvSpPr txBox="1">
            <a:spLocks noChangeArrowheads="1"/>
          </p:cNvSpPr>
          <p:nvPr/>
        </p:nvSpPr>
        <p:spPr bwMode="auto">
          <a:xfrm>
            <a:off x="228600" y="533400"/>
            <a:ext cx="5629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30899"/>
                </a:solidFill>
                <a:latin typeface="Times" charset="0"/>
              </a:rPr>
              <a:t>Base-Catalyzed Hydration of Formaldehyde</a:t>
            </a:r>
          </a:p>
        </p:txBody>
      </p:sp>
      <p:sp>
        <p:nvSpPr>
          <p:cNvPr id="141" name="Rectangle 81"/>
          <p:cNvSpPr>
            <a:spLocks noChangeArrowheads="1"/>
          </p:cNvSpPr>
          <p:nvPr/>
        </p:nvSpPr>
        <p:spPr bwMode="auto">
          <a:xfrm>
            <a:off x="1143000" y="1981200"/>
            <a:ext cx="1101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" charset="0"/>
              </a:rPr>
              <a:t>O=CH</a:t>
            </a:r>
            <a:r>
              <a:rPr lang="en-US" baseline="-25000">
                <a:latin typeface="Times" charset="0"/>
              </a:rPr>
              <a:t>2</a:t>
            </a:r>
          </a:p>
        </p:txBody>
      </p:sp>
      <p:sp>
        <p:nvSpPr>
          <p:cNvPr id="142" name="Text Box 91"/>
          <p:cNvSpPr txBox="1">
            <a:spLocks noChangeArrowheads="1"/>
          </p:cNvSpPr>
          <p:nvPr/>
        </p:nvSpPr>
        <p:spPr bwMode="auto">
          <a:xfrm>
            <a:off x="685800" y="914400"/>
            <a:ext cx="72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HO</a:t>
            </a:r>
            <a:r>
              <a:rPr lang="en-US" sz="3200" baseline="30000">
                <a:latin typeface="Times" charset="0"/>
              </a:rPr>
              <a:t>-</a:t>
            </a:r>
            <a:endParaRPr lang="en-US">
              <a:latin typeface="Times" charset="0"/>
            </a:endParaRPr>
          </a:p>
        </p:txBody>
      </p:sp>
      <p:grpSp>
        <p:nvGrpSpPr>
          <p:cNvPr id="11" name="Group 146"/>
          <p:cNvGrpSpPr>
            <a:grpSpLocks/>
          </p:cNvGrpSpPr>
          <p:nvPr/>
        </p:nvGrpSpPr>
        <p:grpSpPr bwMode="auto">
          <a:xfrm>
            <a:off x="2514600" y="1625600"/>
            <a:ext cx="2244725" cy="1198563"/>
            <a:chOff x="2514600" y="1625600"/>
            <a:chExt cx="2244719" cy="1198563"/>
          </a:xfrm>
        </p:grpSpPr>
        <p:grpSp>
          <p:nvGrpSpPr>
            <p:cNvPr id="55338" name="Group 88"/>
            <p:cNvGrpSpPr>
              <a:grpSpLocks/>
            </p:cNvGrpSpPr>
            <p:nvPr/>
          </p:nvGrpSpPr>
          <p:grpSpPr bwMode="auto">
            <a:xfrm>
              <a:off x="3467096" y="1625600"/>
              <a:ext cx="1292223" cy="1198563"/>
              <a:chOff x="3618" y="3520"/>
              <a:chExt cx="814" cy="755"/>
            </a:xfrm>
          </p:grpSpPr>
          <p:grpSp>
            <p:nvGrpSpPr>
              <p:cNvPr id="55340" name="Group 89"/>
              <p:cNvGrpSpPr>
                <a:grpSpLocks/>
              </p:cNvGrpSpPr>
              <p:nvPr/>
            </p:nvGrpSpPr>
            <p:grpSpPr bwMode="auto">
              <a:xfrm>
                <a:off x="3618" y="3520"/>
                <a:ext cx="396" cy="755"/>
                <a:chOff x="2828" y="3520"/>
                <a:chExt cx="396" cy="755"/>
              </a:xfrm>
            </p:grpSpPr>
            <p:sp>
              <p:nvSpPr>
                <p:cNvPr id="55345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2828" y="3520"/>
                  <a:ext cx="396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eaLnBrk="0" hangingPunct="0"/>
                  <a:r>
                    <a:rPr lang="en-US">
                      <a:latin typeface="Times" charset="0"/>
                    </a:rPr>
                    <a:t>HO</a:t>
                  </a:r>
                </a:p>
              </p:txBody>
            </p:sp>
            <p:sp>
              <p:nvSpPr>
                <p:cNvPr id="55346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2898" y="3984"/>
                  <a:ext cx="314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eaLnBrk="0" hangingPunct="0"/>
                  <a:r>
                    <a:rPr lang="en-US" sz="3200" baseline="30000">
                      <a:latin typeface="Times" charset="0"/>
                    </a:rPr>
                    <a:t>-</a:t>
                  </a:r>
                  <a:r>
                    <a:rPr lang="en-US">
                      <a:latin typeface="Times" charset="0"/>
                    </a:rPr>
                    <a:t>O</a:t>
                  </a:r>
                </a:p>
              </p:txBody>
            </p:sp>
          </p:grpSp>
          <p:grpSp>
            <p:nvGrpSpPr>
              <p:cNvPr id="55341" name="Group 92"/>
              <p:cNvGrpSpPr>
                <a:grpSpLocks/>
              </p:cNvGrpSpPr>
              <p:nvPr/>
            </p:nvGrpSpPr>
            <p:grpSpPr bwMode="auto">
              <a:xfrm>
                <a:off x="3945" y="3744"/>
                <a:ext cx="487" cy="336"/>
                <a:chOff x="3216" y="3744"/>
                <a:chExt cx="487" cy="336"/>
              </a:xfrm>
            </p:grpSpPr>
            <p:sp>
              <p:nvSpPr>
                <p:cNvPr id="55342" name="Rectangle 93"/>
                <p:cNvSpPr>
                  <a:spLocks noChangeArrowheads="1"/>
                </p:cNvSpPr>
                <p:nvPr/>
              </p:nvSpPr>
              <p:spPr bwMode="auto">
                <a:xfrm>
                  <a:off x="3256" y="3752"/>
                  <a:ext cx="447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>
                      <a:latin typeface="Times" charset="0"/>
                    </a:rPr>
                    <a:t>CH</a:t>
                  </a:r>
                  <a:r>
                    <a:rPr lang="en-US" baseline="-25000">
                      <a:latin typeface="Times" charset="0"/>
                    </a:rPr>
                    <a:t>2</a:t>
                  </a:r>
                </a:p>
              </p:txBody>
            </p:sp>
            <p:sp>
              <p:nvSpPr>
                <p:cNvPr id="55343" name="Line 94"/>
                <p:cNvSpPr>
                  <a:spLocks noChangeShapeType="1"/>
                </p:cNvSpPr>
                <p:nvPr/>
              </p:nvSpPr>
              <p:spPr bwMode="auto">
                <a:xfrm>
                  <a:off x="3216" y="3744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344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216" y="3984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55339" name="Line 74"/>
            <p:cNvSpPr>
              <a:spLocks noChangeShapeType="1"/>
            </p:cNvSpPr>
            <p:nvPr/>
          </p:nvSpPr>
          <p:spPr bwMode="auto">
            <a:xfrm flipH="1">
              <a:off x="2514600" y="22098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48"/>
          <p:cNvGrpSpPr>
            <a:grpSpLocks/>
          </p:cNvGrpSpPr>
          <p:nvPr/>
        </p:nvGrpSpPr>
        <p:grpSpPr bwMode="auto">
          <a:xfrm>
            <a:off x="4953000" y="1600200"/>
            <a:ext cx="3105150" cy="1300163"/>
            <a:chOff x="4953000" y="1600200"/>
            <a:chExt cx="3105166" cy="1300163"/>
          </a:xfrm>
        </p:grpSpPr>
        <p:sp>
          <p:nvSpPr>
            <p:cNvPr id="55327" name="Text Box 91"/>
            <p:cNvSpPr txBox="1">
              <a:spLocks noChangeArrowheads="1"/>
            </p:cNvSpPr>
            <p:nvPr/>
          </p:nvSpPr>
          <p:spPr bwMode="auto">
            <a:xfrm>
              <a:off x="7010400" y="1981200"/>
              <a:ext cx="10477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" charset="0"/>
                </a:rPr>
                <a:t>+  HO</a:t>
              </a:r>
              <a:r>
                <a:rPr lang="en-US" sz="3200" baseline="30000">
                  <a:latin typeface="Times" charset="0"/>
                </a:rPr>
                <a:t>-</a:t>
              </a:r>
              <a:endParaRPr lang="en-US">
                <a:latin typeface="Times" charset="0"/>
              </a:endParaRPr>
            </a:p>
          </p:txBody>
        </p:sp>
        <p:grpSp>
          <p:nvGrpSpPr>
            <p:cNvPr id="55328" name="Group 145"/>
            <p:cNvGrpSpPr>
              <a:grpSpLocks/>
            </p:cNvGrpSpPr>
            <p:nvPr/>
          </p:nvGrpSpPr>
          <p:grpSpPr bwMode="auto">
            <a:xfrm>
              <a:off x="4953000" y="1600200"/>
              <a:ext cx="2092324" cy="1300163"/>
              <a:chOff x="4953000" y="1600200"/>
              <a:chExt cx="2092324" cy="1300163"/>
            </a:xfrm>
          </p:grpSpPr>
          <p:grpSp>
            <p:nvGrpSpPr>
              <p:cNvPr id="55329" name="Group 88"/>
              <p:cNvGrpSpPr>
                <a:grpSpLocks/>
              </p:cNvGrpSpPr>
              <p:nvPr/>
            </p:nvGrpSpPr>
            <p:grpSpPr bwMode="auto">
              <a:xfrm>
                <a:off x="5715000" y="1600200"/>
                <a:ext cx="1330324" cy="1300163"/>
                <a:chOff x="3594" y="3504"/>
                <a:chExt cx="838" cy="819"/>
              </a:xfrm>
            </p:grpSpPr>
            <p:grpSp>
              <p:nvGrpSpPr>
                <p:cNvPr id="55331" name="Group 89"/>
                <p:cNvGrpSpPr>
                  <a:grpSpLocks/>
                </p:cNvGrpSpPr>
                <p:nvPr/>
              </p:nvGrpSpPr>
              <p:grpSpPr bwMode="auto">
                <a:xfrm>
                  <a:off x="3594" y="3504"/>
                  <a:ext cx="412" cy="819"/>
                  <a:chOff x="2804" y="3504"/>
                  <a:chExt cx="412" cy="819"/>
                </a:xfrm>
              </p:grpSpPr>
              <p:sp>
                <p:nvSpPr>
                  <p:cNvPr id="55336" name="Text Box 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04" y="3504"/>
                    <a:ext cx="396" cy="2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 eaLnBrk="0" hangingPunct="0"/>
                    <a:r>
                      <a:rPr lang="en-US">
                        <a:latin typeface="Times" charset="0"/>
                      </a:rPr>
                      <a:t>HO</a:t>
                    </a:r>
                  </a:p>
                </p:txBody>
              </p:sp>
              <p:sp>
                <p:nvSpPr>
                  <p:cNvPr id="55337" name="Text Box 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20" y="4032"/>
                    <a:ext cx="396" cy="2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 eaLnBrk="0" hangingPunct="0"/>
                    <a:r>
                      <a:rPr lang="en-US">
                        <a:latin typeface="Times" charset="0"/>
                      </a:rPr>
                      <a:t>HO</a:t>
                    </a:r>
                  </a:p>
                </p:txBody>
              </p:sp>
            </p:grpSp>
            <p:grpSp>
              <p:nvGrpSpPr>
                <p:cNvPr id="55332" name="Group 92"/>
                <p:cNvGrpSpPr>
                  <a:grpSpLocks/>
                </p:cNvGrpSpPr>
                <p:nvPr/>
              </p:nvGrpSpPr>
              <p:grpSpPr bwMode="auto">
                <a:xfrm>
                  <a:off x="3945" y="3744"/>
                  <a:ext cx="487" cy="336"/>
                  <a:chOff x="3216" y="3744"/>
                  <a:chExt cx="487" cy="336"/>
                </a:xfrm>
              </p:grpSpPr>
              <p:sp>
                <p:nvSpPr>
                  <p:cNvPr id="55333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3256" y="3752"/>
                    <a:ext cx="447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eaLnBrk="0" hangingPunct="0"/>
                    <a:r>
                      <a:rPr lang="en-US">
                        <a:latin typeface="Times" charset="0"/>
                      </a:rPr>
                      <a:t>CH</a:t>
                    </a:r>
                    <a:r>
                      <a:rPr lang="en-US" baseline="-25000">
                        <a:latin typeface="Times" charset="0"/>
                      </a:rPr>
                      <a:t>2</a:t>
                    </a:r>
                  </a:p>
                </p:txBody>
              </p:sp>
              <p:sp>
                <p:nvSpPr>
                  <p:cNvPr id="55334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3216" y="3744"/>
                    <a:ext cx="96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5" name="Line 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3984"/>
                    <a:ext cx="96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55330" name="Line 74"/>
              <p:cNvSpPr>
                <a:spLocks noChangeShapeType="1"/>
              </p:cNvSpPr>
              <p:nvPr/>
            </p:nvSpPr>
            <p:spPr bwMode="auto">
              <a:xfrm flipH="1">
                <a:off x="4953000" y="2209800"/>
                <a:ext cx="7620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stealth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53" name="Text Box 76"/>
          <p:cNvSpPr txBox="1">
            <a:spLocks noChangeArrowheads="1"/>
          </p:cNvSpPr>
          <p:nvPr/>
        </p:nvSpPr>
        <p:spPr bwMode="auto">
          <a:xfrm>
            <a:off x="825500" y="4191000"/>
            <a:ext cx="850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HOH</a:t>
            </a:r>
          </a:p>
        </p:txBody>
      </p:sp>
      <p:sp>
        <p:nvSpPr>
          <p:cNvPr id="156" name="Freeform 155"/>
          <p:cNvSpPr>
            <a:spLocks noChangeArrowheads="1"/>
          </p:cNvSpPr>
          <p:nvPr/>
        </p:nvSpPr>
        <p:spPr bwMode="auto">
          <a:xfrm>
            <a:off x="1841500" y="1701800"/>
            <a:ext cx="261938" cy="266700"/>
          </a:xfrm>
          <a:custGeom>
            <a:avLst/>
            <a:gdLst>
              <a:gd name="T0" fmla="*/ 241300 w 262467"/>
              <a:gd name="T1" fmla="*/ 0 h 266700"/>
              <a:gd name="T2" fmla="*/ 0 w 262467"/>
              <a:gd name="T3" fmla="*/ 266700 h 266700"/>
              <a:gd name="T4" fmla="*/ 0 60000 65536"/>
              <a:gd name="T5" fmla="*/ 0 60000 65536"/>
              <a:gd name="T6" fmla="*/ 0 w 262467"/>
              <a:gd name="T7" fmla="*/ 0 h 266700"/>
              <a:gd name="T8" fmla="*/ 262467 w 262467"/>
              <a:gd name="T9" fmla="*/ 266700 h 2667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2467" h="266700">
                <a:moveTo>
                  <a:pt x="241300" y="0"/>
                </a:moveTo>
                <a:cubicBezTo>
                  <a:pt x="262467" y="156633"/>
                  <a:pt x="177800" y="232833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7" name="Freeform 156"/>
          <p:cNvSpPr>
            <a:spLocks noChangeArrowheads="1"/>
          </p:cNvSpPr>
          <p:nvPr/>
        </p:nvSpPr>
        <p:spPr bwMode="auto">
          <a:xfrm>
            <a:off x="1231900" y="1879600"/>
            <a:ext cx="317500" cy="309563"/>
          </a:xfrm>
          <a:custGeom>
            <a:avLst/>
            <a:gdLst>
              <a:gd name="T0" fmla="*/ 317500 w 317500"/>
              <a:gd name="T1" fmla="*/ 309034 h 309034"/>
              <a:gd name="T2" fmla="*/ 0 w 317500"/>
              <a:gd name="T3" fmla="*/ 194734 h 309034"/>
              <a:gd name="T4" fmla="*/ 0 60000 65536"/>
              <a:gd name="T5" fmla="*/ 0 60000 65536"/>
              <a:gd name="T6" fmla="*/ 0 w 317500"/>
              <a:gd name="T7" fmla="*/ 0 h 309034"/>
              <a:gd name="T8" fmla="*/ 317500 w 317500"/>
              <a:gd name="T9" fmla="*/ 309034 h 309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7500" h="309034">
                <a:moveTo>
                  <a:pt x="317500" y="309034"/>
                </a:moveTo>
                <a:cubicBezTo>
                  <a:pt x="309034" y="55034"/>
                  <a:pt x="143933" y="0"/>
                  <a:pt x="0" y="19473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8" name="Freeform 157"/>
          <p:cNvSpPr>
            <a:spLocks noChangeArrowheads="1"/>
          </p:cNvSpPr>
          <p:nvPr/>
        </p:nvSpPr>
        <p:spPr bwMode="auto">
          <a:xfrm>
            <a:off x="457200" y="5938838"/>
            <a:ext cx="317500" cy="309562"/>
          </a:xfrm>
          <a:custGeom>
            <a:avLst/>
            <a:gdLst>
              <a:gd name="T0" fmla="*/ 317500 w 317500"/>
              <a:gd name="T1" fmla="*/ 309034 h 309034"/>
              <a:gd name="T2" fmla="*/ 0 w 317500"/>
              <a:gd name="T3" fmla="*/ 194734 h 309034"/>
              <a:gd name="T4" fmla="*/ 0 60000 65536"/>
              <a:gd name="T5" fmla="*/ 0 60000 65536"/>
              <a:gd name="T6" fmla="*/ 0 w 317500"/>
              <a:gd name="T7" fmla="*/ 0 h 309034"/>
              <a:gd name="T8" fmla="*/ 317500 w 317500"/>
              <a:gd name="T9" fmla="*/ 309034 h 309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7500" h="309034">
                <a:moveTo>
                  <a:pt x="317500" y="309034"/>
                </a:moveTo>
                <a:cubicBezTo>
                  <a:pt x="309034" y="55034"/>
                  <a:pt x="143933" y="0"/>
                  <a:pt x="0" y="19473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9" name="Text Box 91"/>
          <p:cNvSpPr txBox="1">
            <a:spLocks noChangeArrowheads="1"/>
          </p:cNvSpPr>
          <p:nvPr/>
        </p:nvSpPr>
        <p:spPr bwMode="auto">
          <a:xfrm>
            <a:off x="2362200" y="787400"/>
            <a:ext cx="1125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H</a:t>
            </a:r>
            <a:r>
              <a:rPr lang="en-US" sz="3200">
                <a:latin typeface="Times" charset="0"/>
              </a:rPr>
              <a:t>-</a:t>
            </a:r>
            <a:r>
              <a:rPr lang="en-US">
                <a:latin typeface="Times" charset="0"/>
              </a:rPr>
              <a:t>O</a:t>
            </a:r>
            <a:r>
              <a:rPr lang="en-US" sz="3200">
                <a:latin typeface="Times" charset="0"/>
              </a:rPr>
              <a:t>-</a:t>
            </a:r>
            <a:r>
              <a:rPr lang="en-US">
                <a:latin typeface="Times" charset="0"/>
              </a:rPr>
              <a:t>H</a:t>
            </a:r>
          </a:p>
        </p:txBody>
      </p:sp>
      <p:sp>
        <p:nvSpPr>
          <p:cNvPr id="161" name="Freeform 160"/>
          <p:cNvSpPr>
            <a:spLocks noChangeArrowheads="1"/>
          </p:cNvSpPr>
          <p:nvPr/>
        </p:nvSpPr>
        <p:spPr bwMode="auto">
          <a:xfrm>
            <a:off x="3035300" y="2509838"/>
            <a:ext cx="241300" cy="309562"/>
          </a:xfrm>
          <a:custGeom>
            <a:avLst/>
            <a:gdLst>
              <a:gd name="T0" fmla="*/ 241300 w 241300"/>
              <a:gd name="T1" fmla="*/ 309034 h 309034"/>
              <a:gd name="T2" fmla="*/ 0 w 241300"/>
              <a:gd name="T3" fmla="*/ 194734 h 309034"/>
              <a:gd name="T4" fmla="*/ 0 60000 65536"/>
              <a:gd name="T5" fmla="*/ 0 60000 65536"/>
              <a:gd name="T6" fmla="*/ 0 w 241300"/>
              <a:gd name="T7" fmla="*/ 0 h 309034"/>
              <a:gd name="T8" fmla="*/ 241300 w 241300"/>
              <a:gd name="T9" fmla="*/ 309034 h 309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1300" h="309034">
                <a:moveTo>
                  <a:pt x="241300" y="309034"/>
                </a:moveTo>
                <a:cubicBezTo>
                  <a:pt x="232834" y="55034"/>
                  <a:pt x="143933" y="0"/>
                  <a:pt x="0" y="19473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2" name="Freeform 161"/>
          <p:cNvSpPr>
            <a:spLocks noChangeArrowheads="1"/>
          </p:cNvSpPr>
          <p:nvPr/>
        </p:nvSpPr>
        <p:spPr bwMode="auto">
          <a:xfrm>
            <a:off x="3475038" y="2379663"/>
            <a:ext cx="258762" cy="330200"/>
          </a:xfrm>
          <a:custGeom>
            <a:avLst/>
            <a:gdLst>
              <a:gd name="T0" fmla="*/ 258234 w 258234"/>
              <a:gd name="T1" fmla="*/ 139700 h 330200"/>
              <a:gd name="T2" fmla="*/ 93134 w 258234"/>
              <a:gd name="T3" fmla="*/ 330200 h 330200"/>
              <a:gd name="T4" fmla="*/ 0 60000 65536"/>
              <a:gd name="T5" fmla="*/ 0 60000 65536"/>
              <a:gd name="T6" fmla="*/ 0 w 258234"/>
              <a:gd name="T7" fmla="*/ 0 h 330200"/>
              <a:gd name="T8" fmla="*/ 258234 w 258234"/>
              <a:gd name="T9" fmla="*/ 330200 h 3302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8234" h="330200">
                <a:moveTo>
                  <a:pt x="258234" y="139700"/>
                </a:moveTo>
                <a:cubicBezTo>
                  <a:pt x="152401" y="0"/>
                  <a:pt x="0" y="97366"/>
                  <a:pt x="93134" y="3302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3" name="Freeform 162"/>
          <p:cNvSpPr>
            <a:spLocks noChangeArrowheads="1"/>
          </p:cNvSpPr>
          <p:nvPr/>
        </p:nvSpPr>
        <p:spPr bwMode="auto">
          <a:xfrm>
            <a:off x="1254125" y="4568825"/>
            <a:ext cx="258763" cy="190500"/>
          </a:xfrm>
          <a:custGeom>
            <a:avLst/>
            <a:gdLst>
              <a:gd name="T0" fmla="*/ 12700 w 259292"/>
              <a:gd name="T1" fmla="*/ 0 h 190500"/>
              <a:gd name="T2" fmla="*/ 0 w 259292"/>
              <a:gd name="T3" fmla="*/ 190500 h 190500"/>
              <a:gd name="T4" fmla="*/ 0 60000 65536"/>
              <a:gd name="T5" fmla="*/ 0 60000 65536"/>
              <a:gd name="T6" fmla="*/ 0 w 259292"/>
              <a:gd name="T7" fmla="*/ 0 h 190500"/>
              <a:gd name="T8" fmla="*/ 259292 w 259292"/>
              <a:gd name="T9" fmla="*/ 190500 h 190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9292" h="190500">
                <a:moveTo>
                  <a:pt x="12700" y="0"/>
                </a:moveTo>
                <a:cubicBezTo>
                  <a:pt x="259292" y="35983"/>
                  <a:pt x="177800" y="156633"/>
                  <a:pt x="0" y="1905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5" name="Rectangle 54"/>
          <p:cNvSpPr>
            <a:spLocks noChangeArrowheads="1"/>
          </p:cNvSpPr>
          <p:nvPr/>
        </p:nvSpPr>
        <p:spPr bwMode="auto">
          <a:xfrm>
            <a:off x="4102100" y="4673600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>
                <a:latin typeface="Times" charset="0"/>
              </a:rPr>
              <a:t>+</a:t>
            </a:r>
          </a:p>
        </p:txBody>
      </p:sp>
      <p:sp>
        <p:nvSpPr>
          <p:cNvPr id="167" name="Freeform 166"/>
          <p:cNvSpPr>
            <a:spLocks noChangeArrowheads="1"/>
          </p:cNvSpPr>
          <p:nvPr/>
        </p:nvSpPr>
        <p:spPr bwMode="auto">
          <a:xfrm>
            <a:off x="3170238" y="4343400"/>
            <a:ext cx="347662" cy="266700"/>
          </a:xfrm>
          <a:custGeom>
            <a:avLst/>
            <a:gdLst>
              <a:gd name="T0" fmla="*/ 165100 w 348192"/>
              <a:gd name="T1" fmla="*/ 0 h 266700"/>
              <a:gd name="T2" fmla="*/ 0 w 348192"/>
              <a:gd name="T3" fmla="*/ 266700 h 266700"/>
              <a:gd name="T4" fmla="*/ 0 60000 65536"/>
              <a:gd name="T5" fmla="*/ 0 60000 65536"/>
              <a:gd name="T6" fmla="*/ 0 w 348192"/>
              <a:gd name="T7" fmla="*/ 0 h 266700"/>
              <a:gd name="T8" fmla="*/ 348192 w 348192"/>
              <a:gd name="T9" fmla="*/ 266700 h 2667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8192" h="266700">
                <a:moveTo>
                  <a:pt x="165100" y="0"/>
                </a:moveTo>
                <a:cubicBezTo>
                  <a:pt x="348192" y="146050"/>
                  <a:pt x="177800" y="232833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219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-0.08333 0.25556 " pathEditMode="relative" ptsTypes="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5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18334 0.05555 " pathEditMode="relative" ptsTypes="AA">
                                      <p:cBhvr>
                                        <p:cTn id="42" dur="2000" fill="hold"/>
                                        <p:tgtEl>
                                          <p:spTgt spid="141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52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6 C 0.04722 0.00185 0.09444 0.0037 0.11666 0.02222 C 0.13889 0.04074 0.13611 0.07593 0.13333 0.11111 " pathEditMode="relative" ptsTypes="aaA"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C 0.04236 -0.0176 0.08472 -0.03519 0.1 -0.02223 C 0.11527 -0.00926 0.10347 0.03426 0.09166 0.07777 " pathEditMode="relative" ptsTypes="aaA">
                                      <p:cBhvr>
                                        <p:cTn id="88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C -0.04723 0.08426 -0.09445 0.16852 -0.09167 0.21111 C -0.08889 0.2537 -0.03611 0.25463 0.01667 0.25555 " pathEditMode="relative" ptsTypes="aaA">
                                      <p:cBhvr>
                                        <p:cTn id="10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2842" grpId="0" animBg="1"/>
      <p:bldP spid="141378" grpId="0"/>
      <p:bldP spid="141378" grpId="1"/>
      <p:bldP spid="1952849" grpId="0"/>
      <p:bldP spid="1952850" grpId="0" animBg="1"/>
      <p:bldP spid="1952882" grpId="0"/>
      <p:bldP spid="123" grpId="0"/>
      <p:bldP spid="141" grpId="0"/>
      <p:bldP spid="142" grpId="0"/>
      <p:bldP spid="142" grpId="1"/>
      <p:bldP spid="153" grpId="0"/>
      <p:bldP spid="156" grpId="0" animBg="1"/>
      <p:bldP spid="157" grpId="0" animBg="1"/>
      <p:bldP spid="158" grpId="0" animBg="1"/>
      <p:bldP spid="159" grpId="0"/>
      <p:bldP spid="159" grpId="1"/>
      <p:bldP spid="161" grpId="0" animBg="1"/>
      <p:bldP spid="162" grpId="0" animBg="1"/>
      <p:bldP spid="163" grpId="0" animBg="1"/>
      <p:bldP spid="165" grpId="0"/>
      <p:bldP spid="167" grpId="0" animBg="1"/>
      <p:bldP spid="16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2832100"/>
            <a:ext cx="39497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43300" y="4889500"/>
            <a:ext cx="40005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60800" y="1765300"/>
            <a:ext cx="3683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21100" y="5880100"/>
            <a:ext cx="38227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79800" y="3898900"/>
            <a:ext cx="406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4927600" y="2819400"/>
            <a:ext cx="1079500" cy="533400"/>
            <a:chOff x="5461000" y="2819400"/>
            <a:chExt cx="1079500" cy="533400"/>
          </a:xfrm>
        </p:grpSpPr>
        <p:grpSp>
          <p:nvGrpSpPr>
            <p:cNvPr id="57402" name="Group 24"/>
            <p:cNvGrpSpPr>
              <a:grpSpLocks/>
            </p:cNvGrpSpPr>
            <p:nvPr/>
          </p:nvGrpSpPr>
          <p:grpSpPr bwMode="auto">
            <a:xfrm>
              <a:off x="5473700" y="3197224"/>
              <a:ext cx="1066800" cy="155576"/>
              <a:chOff x="4114800" y="2055812"/>
              <a:chExt cx="1066800" cy="155576"/>
            </a:xfrm>
          </p:grpSpPr>
          <p:cxnSp>
            <p:nvCxnSpPr>
              <p:cNvPr id="57404" name="Straight Arrow Connector 17"/>
              <p:cNvCxnSpPr>
                <a:cxnSpLocks noChangeShapeType="1"/>
              </p:cNvCxnSpPr>
              <p:nvPr/>
            </p:nvCxnSpPr>
            <p:spPr bwMode="auto">
              <a:xfrm>
                <a:off x="4114800" y="2209800"/>
                <a:ext cx="1066800" cy="1588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 type="stealth" w="lg" len="lg"/>
                <a:tailEnd type="none" w="lg" len="lg"/>
              </a:ln>
            </p:spPr>
          </p:cxnSp>
          <p:cxnSp>
            <p:nvCxnSpPr>
              <p:cNvPr id="57405" name="Straight Arrow Connector 20"/>
              <p:cNvCxnSpPr>
                <a:cxnSpLocks noChangeShapeType="1"/>
              </p:cNvCxnSpPr>
              <p:nvPr/>
            </p:nvCxnSpPr>
            <p:spPr bwMode="auto">
              <a:xfrm>
                <a:off x="4495800" y="2055812"/>
                <a:ext cx="3810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lg"/>
                <a:tailEnd type="stealth" w="lg" len="lg"/>
              </a:ln>
            </p:spPr>
          </p:cxnSp>
        </p:grpSp>
        <p:sp>
          <p:nvSpPr>
            <p:cNvPr id="57403" name="TextBox 36"/>
            <p:cNvSpPr txBox="1">
              <a:spLocks noChangeArrowheads="1"/>
            </p:cNvSpPr>
            <p:nvPr/>
          </p:nvSpPr>
          <p:spPr bwMode="auto">
            <a:xfrm>
              <a:off x="5461000" y="2819400"/>
              <a:ext cx="105692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/>
                <a:t>2 × 10</a:t>
              </a:r>
              <a:r>
                <a:rPr lang="en-US" sz="2000" baseline="30000"/>
                <a:t>-3</a:t>
              </a: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876800" y="1733550"/>
            <a:ext cx="1262063" cy="566738"/>
            <a:chOff x="5410200" y="1733490"/>
            <a:chExt cx="1261433" cy="566798"/>
          </a:xfrm>
        </p:grpSpPr>
        <p:grpSp>
          <p:nvGrpSpPr>
            <p:cNvPr id="57398" name="Group 23"/>
            <p:cNvGrpSpPr>
              <a:grpSpLocks/>
            </p:cNvGrpSpPr>
            <p:nvPr/>
          </p:nvGrpSpPr>
          <p:grpSpPr bwMode="auto">
            <a:xfrm>
              <a:off x="5582751" y="2146300"/>
              <a:ext cx="1066800" cy="153988"/>
              <a:chOff x="4114800" y="5561012"/>
              <a:chExt cx="1066800" cy="153988"/>
            </a:xfrm>
          </p:grpSpPr>
          <p:cxnSp>
            <p:nvCxnSpPr>
              <p:cNvPr id="57400" name="Straight Arrow Connector 15"/>
              <p:cNvCxnSpPr>
                <a:cxnSpLocks noChangeShapeType="1"/>
              </p:cNvCxnSpPr>
              <p:nvPr/>
            </p:nvCxnSpPr>
            <p:spPr bwMode="auto">
              <a:xfrm>
                <a:off x="4114800" y="5561012"/>
                <a:ext cx="1066800" cy="1588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57401" name="Straight Arrow Connector 18"/>
              <p:cNvCxnSpPr>
                <a:cxnSpLocks noChangeShapeType="1"/>
              </p:cNvCxnSpPr>
              <p:nvPr/>
            </p:nvCxnSpPr>
            <p:spPr bwMode="auto">
              <a:xfrm>
                <a:off x="4419600" y="5713412"/>
                <a:ext cx="3810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lg" len="lg"/>
                <a:tailEnd type="none" w="lg" len="lg"/>
              </a:ln>
            </p:spPr>
          </p:cxnSp>
        </p:grpSp>
        <p:sp>
          <p:nvSpPr>
            <p:cNvPr id="57399" name="TextBox 41"/>
            <p:cNvSpPr txBox="1">
              <a:spLocks noChangeArrowheads="1"/>
            </p:cNvSpPr>
            <p:nvPr/>
          </p:nvSpPr>
          <p:spPr bwMode="auto">
            <a:xfrm>
              <a:off x="5410200" y="1733490"/>
              <a:ext cx="126143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/>
                <a:t>2.3 × 10</a:t>
              </a:r>
              <a:r>
                <a:rPr lang="en-US" sz="2000" baseline="30000"/>
                <a:t>4</a:t>
              </a:r>
            </a:p>
          </p:txBody>
        </p:sp>
      </p:grpSp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4800600" y="4876800"/>
            <a:ext cx="1371600" cy="609600"/>
            <a:chOff x="5334000" y="4876800"/>
            <a:chExt cx="1371600" cy="609600"/>
          </a:xfrm>
        </p:grpSpPr>
        <p:sp>
          <p:nvSpPr>
            <p:cNvPr id="57394" name="TextBox 38"/>
            <p:cNvSpPr txBox="1">
              <a:spLocks noChangeArrowheads="1"/>
            </p:cNvSpPr>
            <p:nvPr/>
          </p:nvSpPr>
          <p:spPr bwMode="auto">
            <a:xfrm>
              <a:off x="5334000" y="4876800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2000"/>
                <a:t>28 × 10</a:t>
              </a:r>
              <a:r>
                <a:rPr lang="en-US" sz="2000" baseline="30000"/>
                <a:t>3</a:t>
              </a:r>
            </a:p>
          </p:txBody>
        </p:sp>
        <p:grpSp>
          <p:nvGrpSpPr>
            <p:cNvPr id="57395" name="Group 45"/>
            <p:cNvGrpSpPr>
              <a:grpSpLocks/>
            </p:cNvGrpSpPr>
            <p:nvPr/>
          </p:nvGrpSpPr>
          <p:grpSpPr bwMode="auto">
            <a:xfrm>
              <a:off x="5562600" y="5332412"/>
              <a:ext cx="1066800" cy="153988"/>
              <a:chOff x="4114800" y="5561012"/>
              <a:chExt cx="1066800" cy="153988"/>
            </a:xfrm>
          </p:grpSpPr>
          <p:cxnSp>
            <p:nvCxnSpPr>
              <p:cNvPr id="57396" name="Straight Arrow Connector 46"/>
              <p:cNvCxnSpPr>
                <a:cxnSpLocks noChangeShapeType="1"/>
              </p:cNvCxnSpPr>
              <p:nvPr/>
            </p:nvCxnSpPr>
            <p:spPr bwMode="auto">
              <a:xfrm>
                <a:off x="4114800" y="5561012"/>
                <a:ext cx="1066800" cy="1588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57397" name="Straight Arrow Connector 47"/>
              <p:cNvCxnSpPr>
                <a:cxnSpLocks noChangeShapeType="1"/>
              </p:cNvCxnSpPr>
              <p:nvPr/>
            </p:nvCxnSpPr>
            <p:spPr bwMode="auto">
              <a:xfrm>
                <a:off x="4419600" y="5713412"/>
                <a:ext cx="3810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lg" len="lg"/>
                <a:tailEnd type="none" w="lg" len="lg"/>
              </a:ln>
            </p:spPr>
          </p:cxnSp>
        </p:grpSp>
      </p:grpSp>
      <p:grpSp>
        <p:nvGrpSpPr>
          <p:cNvPr id="8" name="Group 70"/>
          <p:cNvGrpSpPr>
            <a:grpSpLocks/>
          </p:cNvGrpSpPr>
          <p:nvPr/>
        </p:nvGrpSpPr>
        <p:grpSpPr bwMode="auto">
          <a:xfrm>
            <a:off x="5067300" y="5791200"/>
            <a:ext cx="762000" cy="609600"/>
            <a:chOff x="5600700" y="5791200"/>
            <a:chExt cx="762000" cy="609600"/>
          </a:xfrm>
        </p:grpSpPr>
        <p:sp>
          <p:nvSpPr>
            <p:cNvPr id="57390" name="TextBox 39"/>
            <p:cNvSpPr txBox="1">
              <a:spLocks noChangeArrowheads="1"/>
            </p:cNvSpPr>
            <p:nvPr/>
          </p:nvSpPr>
          <p:spPr bwMode="auto">
            <a:xfrm>
              <a:off x="5653449" y="5791200"/>
              <a:ext cx="6838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/>
                <a:t>0.01</a:t>
              </a:r>
            </a:p>
          </p:txBody>
        </p:sp>
        <p:grpSp>
          <p:nvGrpSpPr>
            <p:cNvPr id="57391" name="Group 48"/>
            <p:cNvGrpSpPr>
              <a:grpSpLocks/>
            </p:cNvGrpSpPr>
            <p:nvPr/>
          </p:nvGrpSpPr>
          <p:grpSpPr bwMode="auto">
            <a:xfrm>
              <a:off x="5600700" y="6246812"/>
              <a:ext cx="762000" cy="153988"/>
              <a:chOff x="4152900" y="3733800"/>
              <a:chExt cx="762000" cy="153988"/>
            </a:xfrm>
          </p:grpSpPr>
          <p:cxnSp>
            <p:nvCxnSpPr>
              <p:cNvPr id="57392" name="Straight Connector 49"/>
              <p:cNvCxnSpPr>
                <a:cxnSpLocks noChangeShapeType="1"/>
              </p:cNvCxnSpPr>
              <p:nvPr/>
            </p:nvCxnSpPr>
            <p:spPr bwMode="auto">
              <a:xfrm>
                <a:off x="4267200" y="3733800"/>
                <a:ext cx="6096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57393" name="Straight Connector 50"/>
              <p:cNvCxnSpPr>
                <a:cxnSpLocks noChangeShapeType="1"/>
              </p:cNvCxnSpPr>
              <p:nvPr/>
            </p:nvCxnSpPr>
            <p:spPr bwMode="auto">
              <a:xfrm rot="10800000" flipV="1">
                <a:off x="4152900" y="3886200"/>
                <a:ext cx="762000" cy="1588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stealth" w="lg" len="lg"/>
              </a:ln>
            </p:spPr>
          </p:cxnSp>
        </p:grpSp>
      </p:grpSp>
      <p:grpSp>
        <p:nvGrpSpPr>
          <p:cNvPr id="10" name="Group 68"/>
          <p:cNvGrpSpPr>
            <a:grpSpLocks/>
          </p:cNvGrpSpPr>
          <p:nvPr/>
        </p:nvGrpSpPr>
        <p:grpSpPr bwMode="auto">
          <a:xfrm>
            <a:off x="5092700" y="3810000"/>
            <a:ext cx="762000" cy="611188"/>
            <a:chOff x="5626100" y="3810000"/>
            <a:chExt cx="762000" cy="611188"/>
          </a:xfrm>
        </p:grpSpPr>
        <p:sp>
          <p:nvSpPr>
            <p:cNvPr id="57386" name="TextBox 37"/>
            <p:cNvSpPr txBox="1">
              <a:spLocks noChangeArrowheads="1"/>
            </p:cNvSpPr>
            <p:nvPr/>
          </p:nvSpPr>
          <p:spPr bwMode="auto">
            <a:xfrm>
              <a:off x="5765800" y="3810000"/>
              <a:ext cx="4699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/>
                <a:t>37</a:t>
              </a:r>
            </a:p>
          </p:txBody>
        </p:sp>
        <p:grpSp>
          <p:nvGrpSpPr>
            <p:cNvPr id="57387" name="Group 51"/>
            <p:cNvGrpSpPr>
              <a:grpSpLocks/>
            </p:cNvGrpSpPr>
            <p:nvPr/>
          </p:nvGrpSpPr>
          <p:grpSpPr bwMode="auto">
            <a:xfrm>
              <a:off x="5626100" y="4267200"/>
              <a:ext cx="762000" cy="153988"/>
              <a:chOff x="4178300" y="3733800"/>
              <a:chExt cx="762000" cy="153988"/>
            </a:xfrm>
          </p:grpSpPr>
          <p:cxnSp>
            <p:nvCxnSpPr>
              <p:cNvPr id="57388" name="Straight Connector 52"/>
              <p:cNvCxnSpPr>
                <a:cxnSpLocks noChangeShapeType="1"/>
              </p:cNvCxnSpPr>
              <p:nvPr/>
            </p:nvCxnSpPr>
            <p:spPr bwMode="auto">
              <a:xfrm>
                <a:off x="4178300" y="3733800"/>
                <a:ext cx="76200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57389" name="Straight Connector 53"/>
              <p:cNvCxnSpPr>
                <a:cxnSpLocks noChangeShapeType="1"/>
              </p:cNvCxnSpPr>
              <p:nvPr/>
            </p:nvCxnSpPr>
            <p:spPr bwMode="auto">
              <a:xfrm flipH="1">
                <a:off x="4191000" y="3886200"/>
                <a:ext cx="60960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</p:spPr>
          </p:cxnSp>
        </p:grpSp>
      </p:grp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1527175" y="1752600"/>
            <a:ext cx="1749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bond strength</a:t>
            </a:r>
          </a:p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sp</a:t>
            </a:r>
            <a:r>
              <a:rPr lang="en-US" sz="2000" baseline="30000">
                <a:solidFill>
                  <a:srgbClr val="008000"/>
                </a:solidFill>
              </a:rPr>
              <a:t>2</a:t>
            </a:r>
            <a:r>
              <a:rPr lang="en-US" sz="2000">
                <a:solidFill>
                  <a:srgbClr val="008000"/>
                </a:solidFill>
              </a:rPr>
              <a:t>-H &lt; sp</a:t>
            </a:r>
            <a:r>
              <a:rPr lang="en-US" sz="2000" baseline="30000">
                <a:solidFill>
                  <a:srgbClr val="008000"/>
                </a:solidFill>
              </a:rPr>
              <a:t>2</a:t>
            </a:r>
            <a:r>
              <a:rPr lang="en-US" sz="2000">
                <a:solidFill>
                  <a:srgbClr val="008000"/>
                </a:solidFill>
              </a:rPr>
              <a:t>-C</a:t>
            </a:r>
          </a:p>
          <a:p>
            <a:pPr algn="ctr" eaLnBrk="0" hangingPunct="0"/>
            <a:r>
              <a:rPr lang="en-US" sz="1400">
                <a:solidFill>
                  <a:srgbClr val="008000"/>
                </a:solidFill>
              </a:rPr>
              <a:t>(destabilize CH</a:t>
            </a:r>
            <a:r>
              <a:rPr lang="en-US" sz="1400" baseline="-25000">
                <a:solidFill>
                  <a:srgbClr val="008000"/>
                </a:solidFill>
              </a:rPr>
              <a:t>2</a:t>
            </a:r>
            <a:r>
              <a:rPr lang="en-US" sz="1400">
                <a:solidFill>
                  <a:srgbClr val="008000"/>
                </a:solidFill>
              </a:rPr>
              <a:t>O)</a:t>
            </a:r>
          </a:p>
        </p:txBody>
      </p:sp>
      <p:grpSp>
        <p:nvGrpSpPr>
          <p:cNvPr id="57357" name="Group 81"/>
          <p:cNvGrpSpPr>
            <a:grpSpLocks/>
          </p:cNvGrpSpPr>
          <p:nvPr/>
        </p:nvGrpSpPr>
        <p:grpSpPr bwMode="auto">
          <a:xfrm>
            <a:off x="2362200" y="762000"/>
            <a:ext cx="5168900" cy="914400"/>
            <a:chOff x="2895600" y="762000"/>
            <a:chExt cx="5168900" cy="914400"/>
          </a:xfrm>
        </p:grpSpPr>
        <p:grpSp>
          <p:nvGrpSpPr>
            <p:cNvPr id="57377" name="Group 77"/>
            <p:cNvGrpSpPr>
              <a:grpSpLocks/>
            </p:cNvGrpSpPr>
            <p:nvPr/>
          </p:nvGrpSpPr>
          <p:grpSpPr bwMode="auto">
            <a:xfrm>
              <a:off x="4114800" y="762000"/>
              <a:ext cx="3949700" cy="914400"/>
              <a:chOff x="4114800" y="762000"/>
              <a:chExt cx="3949700" cy="914400"/>
            </a:xfrm>
          </p:grpSpPr>
          <p:pic>
            <p:nvPicPr>
              <p:cNvPr id="57380" name="Picture 7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114800" y="774700"/>
                <a:ext cx="3949700" cy="901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7381" name="Group 65"/>
              <p:cNvGrpSpPr>
                <a:grpSpLocks/>
              </p:cNvGrpSpPr>
              <p:nvPr/>
            </p:nvGrpSpPr>
            <p:grpSpPr bwMode="auto">
              <a:xfrm>
                <a:off x="5683250" y="762000"/>
                <a:ext cx="685800" cy="534988"/>
                <a:chOff x="5683250" y="762000"/>
                <a:chExt cx="685800" cy="534988"/>
              </a:xfrm>
            </p:grpSpPr>
            <p:grpSp>
              <p:nvGrpSpPr>
                <p:cNvPr id="57382" name="Group 28"/>
                <p:cNvGrpSpPr>
                  <a:grpSpLocks/>
                </p:cNvGrpSpPr>
                <p:nvPr/>
              </p:nvGrpSpPr>
              <p:grpSpPr bwMode="auto">
                <a:xfrm>
                  <a:off x="5683250" y="1143000"/>
                  <a:ext cx="685800" cy="153988"/>
                  <a:chOff x="4191000" y="3733800"/>
                  <a:chExt cx="685800" cy="153988"/>
                </a:xfrm>
              </p:grpSpPr>
              <p:cxnSp>
                <p:nvCxnSpPr>
                  <p:cNvPr id="57384" name="Straight Connector 2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267200" y="3733800"/>
                    <a:ext cx="609600" cy="158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stealth" w="lg" len="lg"/>
                  </a:ln>
                </p:spPr>
              </p:cxnSp>
              <p:cxnSp>
                <p:nvCxnSpPr>
                  <p:cNvPr id="57385" name="Straight Connector 2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4191000" y="3886200"/>
                    <a:ext cx="609600" cy="158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stealth" w="lg" len="lg"/>
                  </a:ln>
                </p:spPr>
              </p:cxnSp>
            </p:grpSp>
            <p:sp>
              <p:nvSpPr>
                <p:cNvPr id="57383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5819492" y="762000"/>
                  <a:ext cx="327308" cy="4001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/>
                    <a:t>1</a:t>
                  </a:r>
                </a:p>
              </p:txBody>
            </p:sp>
          </p:grpSp>
        </p:grpSp>
        <p:sp>
          <p:nvSpPr>
            <p:cNvPr id="57378" name="TextBox 79"/>
            <p:cNvSpPr txBox="1">
              <a:spLocks noChangeArrowheads="1"/>
            </p:cNvSpPr>
            <p:nvPr/>
          </p:nvSpPr>
          <p:spPr bwMode="auto">
            <a:xfrm>
              <a:off x="2895600" y="1041400"/>
              <a:ext cx="664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/>
                <a:t>H</a:t>
              </a:r>
              <a:r>
                <a:rPr lang="en-US" sz="2000" baseline="-25000"/>
                <a:t>2</a:t>
              </a:r>
              <a:r>
                <a:rPr lang="en-US" sz="2000"/>
                <a:t>O  </a:t>
              </a:r>
              <a:endParaRPr lang="en-US"/>
            </a:p>
          </p:txBody>
        </p:sp>
        <p:sp>
          <p:nvSpPr>
            <p:cNvPr id="57379" name="TextBox 80"/>
            <p:cNvSpPr txBox="1">
              <a:spLocks noChangeArrowheads="1"/>
            </p:cNvSpPr>
            <p:nvPr/>
          </p:nvSpPr>
          <p:spPr bwMode="auto">
            <a:xfrm>
              <a:off x="3721100" y="990600"/>
              <a:ext cx="36440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/>
                <a:t>+</a:t>
              </a:r>
            </a:p>
          </p:txBody>
        </p:sp>
      </p:grpSp>
      <p:grpSp>
        <p:nvGrpSpPr>
          <p:cNvPr id="17" name="Group 94"/>
          <p:cNvGrpSpPr>
            <a:grpSpLocks/>
          </p:cNvGrpSpPr>
          <p:nvPr/>
        </p:nvGrpSpPr>
        <p:grpSpPr bwMode="auto">
          <a:xfrm>
            <a:off x="6235700" y="584200"/>
            <a:ext cx="1346200" cy="1092200"/>
            <a:chOff x="6235700" y="584200"/>
            <a:chExt cx="1346200" cy="1092200"/>
          </a:xfrm>
        </p:grpSpPr>
        <p:sp>
          <p:nvSpPr>
            <p:cNvPr id="57374" name="Oval 82"/>
            <p:cNvSpPr>
              <a:spLocks noChangeArrowheads="1"/>
            </p:cNvSpPr>
            <p:nvPr/>
          </p:nvSpPr>
          <p:spPr bwMode="auto">
            <a:xfrm>
              <a:off x="6235700" y="5842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75" name="Oval 85"/>
            <p:cNvSpPr>
              <a:spLocks noChangeArrowheads="1"/>
            </p:cNvSpPr>
            <p:nvPr/>
          </p:nvSpPr>
          <p:spPr bwMode="auto">
            <a:xfrm>
              <a:off x="6819900" y="7493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76" name="Oval 86"/>
            <p:cNvSpPr>
              <a:spLocks noChangeArrowheads="1"/>
            </p:cNvSpPr>
            <p:nvPr/>
          </p:nvSpPr>
          <p:spPr bwMode="auto">
            <a:xfrm>
              <a:off x="6858000" y="9525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grpSp>
        <p:nvGrpSpPr>
          <p:cNvPr id="20" name="Group 91"/>
          <p:cNvGrpSpPr>
            <a:grpSpLocks/>
          </p:cNvGrpSpPr>
          <p:nvPr/>
        </p:nvGrpSpPr>
        <p:grpSpPr bwMode="auto">
          <a:xfrm>
            <a:off x="6273800" y="2654300"/>
            <a:ext cx="1346200" cy="1308100"/>
            <a:chOff x="6273800" y="2654300"/>
            <a:chExt cx="1346200" cy="1308100"/>
          </a:xfrm>
        </p:grpSpPr>
        <p:sp>
          <p:nvSpPr>
            <p:cNvPr id="57370" name="Oval 87"/>
            <p:cNvSpPr>
              <a:spLocks noChangeArrowheads="1"/>
            </p:cNvSpPr>
            <p:nvPr/>
          </p:nvSpPr>
          <p:spPr bwMode="auto">
            <a:xfrm>
              <a:off x="6273800" y="26543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71" name="Oval 88"/>
            <p:cNvSpPr>
              <a:spLocks noChangeArrowheads="1"/>
            </p:cNvSpPr>
            <p:nvPr/>
          </p:nvSpPr>
          <p:spPr bwMode="auto">
            <a:xfrm>
              <a:off x="6858000" y="28194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72" name="Oval 89"/>
            <p:cNvSpPr>
              <a:spLocks noChangeArrowheads="1"/>
            </p:cNvSpPr>
            <p:nvPr/>
          </p:nvSpPr>
          <p:spPr bwMode="auto">
            <a:xfrm>
              <a:off x="6896100" y="30226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73" name="Oval 90"/>
            <p:cNvSpPr>
              <a:spLocks noChangeArrowheads="1"/>
            </p:cNvSpPr>
            <p:nvPr/>
          </p:nvSpPr>
          <p:spPr bwMode="auto">
            <a:xfrm>
              <a:off x="6273800" y="32385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1219200" y="3860800"/>
            <a:ext cx="2209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electron donation</a:t>
            </a:r>
          </a:p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sp</a:t>
            </a:r>
            <a:r>
              <a:rPr lang="en-US" sz="2000" baseline="30000">
                <a:solidFill>
                  <a:srgbClr val="008000"/>
                </a:solidFill>
              </a:rPr>
              <a:t>3</a:t>
            </a:r>
            <a:r>
              <a:rPr lang="en-US" sz="2000">
                <a:solidFill>
                  <a:srgbClr val="008000"/>
                </a:solidFill>
              </a:rPr>
              <a:t> &gt; sp</a:t>
            </a:r>
            <a:r>
              <a:rPr lang="en-US" sz="2000" baseline="30000">
                <a:solidFill>
                  <a:srgbClr val="008000"/>
                </a:solidFill>
              </a:rPr>
              <a:t>2</a:t>
            </a:r>
          </a:p>
          <a:p>
            <a:pPr algn="ctr" eaLnBrk="0" hangingPunct="0"/>
            <a:r>
              <a:rPr lang="en-US" sz="1600">
                <a:solidFill>
                  <a:srgbClr val="008000"/>
                </a:solidFill>
              </a:rPr>
              <a:t>(stabilize hydrate)</a:t>
            </a:r>
          </a:p>
        </p:txBody>
      </p:sp>
      <p:sp>
        <p:nvSpPr>
          <p:cNvPr id="94" name="TextBox 93"/>
          <p:cNvSpPr txBox="1">
            <a:spLocks noChangeArrowheads="1"/>
          </p:cNvSpPr>
          <p:nvPr/>
        </p:nvSpPr>
        <p:spPr bwMode="auto">
          <a:xfrm>
            <a:off x="1676400" y="5181600"/>
            <a:ext cx="1427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/>
              <a:t>37</a:t>
            </a:r>
            <a:r>
              <a:rPr lang="en-US" sz="2000" baseline="30000"/>
              <a:t>2</a:t>
            </a:r>
            <a:r>
              <a:rPr lang="en-US" sz="2000"/>
              <a:t> = 1369</a:t>
            </a:r>
          </a:p>
        </p:txBody>
      </p:sp>
      <p:grpSp>
        <p:nvGrpSpPr>
          <p:cNvPr id="22" name="Group 95"/>
          <p:cNvGrpSpPr>
            <a:grpSpLocks/>
          </p:cNvGrpSpPr>
          <p:nvPr/>
        </p:nvGrpSpPr>
        <p:grpSpPr bwMode="auto">
          <a:xfrm>
            <a:off x="6400800" y="1727200"/>
            <a:ext cx="1193800" cy="952500"/>
            <a:chOff x="6388100" y="723900"/>
            <a:chExt cx="1193800" cy="952500"/>
          </a:xfrm>
        </p:grpSpPr>
        <p:sp>
          <p:nvSpPr>
            <p:cNvPr id="57367" name="Oval 96"/>
            <p:cNvSpPr>
              <a:spLocks noChangeArrowheads="1"/>
            </p:cNvSpPr>
            <p:nvPr/>
          </p:nvSpPr>
          <p:spPr bwMode="auto">
            <a:xfrm>
              <a:off x="6388100" y="723900"/>
              <a:ext cx="419100" cy="406400"/>
            </a:xfrm>
            <a:prstGeom prst="ellipse">
              <a:avLst/>
            </a:prstGeom>
            <a:solidFill>
              <a:srgbClr val="008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68" name="Oval 97"/>
            <p:cNvSpPr>
              <a:spLocks noChangeArrowheads="1"/>
            </p:cNvSpPr>
            <p:nvPr/>
          </p:nvSpPr>
          <p:spPr bwMode="auto">
            <a:xfrm>
              <a:off x="6819900" y="7493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sp>
          <p:nvSpPr>
            <p:cNvPr id="57369" name="Oval 98"/>
            <p:cNvSpPr>
              <a:spLocks noChangeArrowheads="1"/>
            </p:cNvSpPr>
            <p:nvPr/>
          </p:nvSpPr>
          <p:spPr bwMode="auto">
            <a:xfrm>
              <a:off x="6858000" y="952500"/>
              <a:ext cx="723900" cy="723900"/>
            </a:xfrm>
            <a:prstGeom prst="ellipse">
              <a:avLst/>
            </a:prstGeom>
            <a:solidFill>
              <a:srgbClr val="FF0000">
                <a:alpha val="47058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100" name="TextBox 99"/>
          <p:cNvSpPr txBox="1">
            <a:spLocks noChangeArrowheads="1"/>
          </p:cNvSpPr>
          <p:nvPr/>
        </p:nvSpPr>
        <p:spPr bwMode="auto">
          <a:xfrm>
            <a:off x="1679575" y="5791200"/>
            <a:ext cx="15970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FF0000"/>
                </a:solidFill>
              </a:rPr>
              <a:t>conjugation</a:t>
            </a:r>
          </a:p>
          <a:p>
            <a:pPr algn="ctr" eaLnBrk="0" hangingPunct="0"/>
            <a:r>
              <a:rPr lang="en-US" sz="2000">
                <a:solidFill>
                  <a:srgbClr val="FF0000"/>
                </a:solidFill>
              </a:rPr>
              <a:t>stabilizes</a:t>
            </a:r>
          </a:p>
          <a:p>
            <a:pPr algn="ctr" eaLnBrk="0" hangingPunct="0"/>
            <a:r>
              <a:rPr lang="en-US" sz="2000">
                <a:solidFill>
                  <a:srgbClr val="FF0000"/>
                </a:solidFill>
              </a:rPr>
              <a:t>aldehyde</a:t>
            </a:r>
          </a:p>
        </p:txBody>
      </p:sp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7620000" y="1676400"/>
            <a:ext cx="15970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smallness</a:t>
            </a:r>
          </a:p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stabilizes</a:t>
            </a:r>
          </a:p>
          <a:p>
            <a:pPr algn="ctr" eaLnBrk="0" hangingPunct="0"/>
            <a:r>
              <a:rPr lang="en-US" sz="2000">
                <a:solidFill>
                  <a:srgbClr val="008000"/>
                </a:solidFill>
              </a:rPr>
              <a:t>hydrate</a:t>
            </a:r>
          </a:p>
        </p:txBody>
      </p:sp>
      <p:sp>
        <p:nvSpPr>
          <p:cNvPr id="57365" name="TextBox 101"/>
          <p:cNvSpPr txBox="1">
            <a:spLocks noChangeArrowheads="1"/>
          </p:cNvSpPr>
          <p:nvPr/>
        </p:nvSpPr>
        <p:spPr bwMode="auto">
          <a:xfrm>
            <a:off x="0" y="0"/>
            <a:ext cx="541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>
                <a:solidFill>
                  <a:srgbClr val="0000FF"/>
                </a:solidFill>
              </a:rPr>
              <a:t>Hydration Equilibrium Constant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57366" name="TextBox 102"/>
          <p:cNvSpPr txBox="1">
            <a:spLocks noChangeArrowheads="1"/>
          </p:cNvSpPr>
          <p:nvPr/>
        </p:nvSpPr>
        <p:spPr bwMode="auto">
          <a:xfrm>
            <a:off x="5181600" y="304800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>
                <a:solidFill>
                  <a:srgbClr val="0000FF"/>
                </a:solidFill>
              </a:rPr>
              <a:t>K</a:t>
            </a:r>
            <a:endParaRPr lang="en-US" sz="1800">
              <a:solidFill>
                <a:srgbClr val="0000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457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93" grpId="0"/>
      <p:bldP spid="94" grpId="0"/>
      <p:bldP spid="100" grpId="0"/>
      <p:bldP spid="1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ChangeArrowheads="1"/>
          </p:cNvSpPr>
          <p:nvPr/>
        </p:nvSpPr>
        <p:spPr bwMode="auto">
          <a:xfrm>
            <a:off x="762000" y="2209800"/>
            <a:ext cx="777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>
                <a:solidFill>
                  <a:schemeClr val="tx2"/>
                </a:solidFill>
                <a:latin typeface="Times" charset="0"/>
              </a:rPr>
              <a:t>Acetal Formation (acid only)</a:t>
            </a:r>
            <a:br>
              <a:rPr lang="en-US" sz="4400">
                <a:solidFill>
                  <a:schemeClr val="tx2"/>
                </a:solidFill>
                <a:latin typeface="Times" charset="0"/>
              </a:rPr>
            </a:br>
            <a:r>
              <a:rPr lang="en-US" sz="3600">
                <a:solidFill>
                  <a:schemeClr val="tx2"/>
                </a:solidFill>
                <a:latin typeface="Times" charset="0"/>
              </a:rPr>
              <a:t> </a:t>
            </a:r>
            <a:r>
              <a:rPr lang="en-US">
                <a:solidFill>
                  <a:schemeClr val="tx2"/>
                </a:solidFill>
                <a:latin typeface="Times" charset="0"/>
              </a:rPr>
              <a:t>(</a:t>
            </a:r>
            <a:r>
              <a:rPr lang="en-US" i="1">
                <a:solidFill>
                  <a:schemeClr val="tx2"/>
                </a:solidFill>
                <a:latin typeface="Times" charset="0"/>
              </a:rPr>
              <a:t>e.g. </a:t>
            </a:r>
            <a:r>
              <a:rPr lang="en-US">
                <a:solidFill>
                  <a:schemeClr val="tx2"/>
                </a:solidFill>
                <a:latin typeface="Times" charset="0"/>
              </a:rPr>
              <a:t>J&amp;F Sec. 16.9)</a:t>
            </a:r>
            <a:endParaRPr lang="en-US" sz="3200">
              <a:solidFill>
                <a:schemeClr val="tx2"/>
              </a:solidFill>
              <a:latin typeface="Times" charset="0"/>
            </a:endParaRPr>
          </a:p>
          <a:p>
            <a:pPr algn="ctr"/>
            <a:r>
              <a:rPr lang="en-US" sz="3200">
                <a:solidFill>
                  <a:schemeClr val="tx2"/>
                </a:solidFill>
                <a:latin typeface="Times" charset="0"/>
              </a:rPr>
              <a:t>cyclic</a:t>
            </a:r>
            <a:endParaRPr lang="en-US" sz="4400">
              <a:solidFill>
                <a:schemeClr val="tx2"/>
              </a:solidFill>
              <a:latin typeface="Times" charset="0"/>
            </a:endParaRPr>
          </a:p>
        </p:txBody>
      </p:sp>
    </p:spTree>
  </p:cSld>
  <p:clrMapOvr>
    <a:masterClrMapping/>
  </p:clrMapOvr>
  <p:transition advTm="10949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52"/>
          <p:cNvSpPr txBox="1">
            <a:spLocks noChangeArrowheads="1"/>
          </p:cNvSpPr>
          <p:nvPr/>
        </p:nvSpPr>
        <p:spPr bwMode="auto">
          <a:xfrm>
            <a:off x="249238" y="3505200"/>
            <a:ext cx="6124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30899"/>
                </a:solidFill>
                <a:latin typeface="Times" charset="0"/>
              </a:rPr>
              <a:t>Acid-Catalyzed Hemiketal from Formaldehyde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3314700" y="3784600"/>
            <a:ext cx="558800" cy="609600"/>
            <a:chOff x="784" y="912"/>
            <a:chExt cx="352" cy="384"/>
          </a:xfrm>
        </p:grpSpPr>
        <p:sp>
          <p:nvSpPr>
            <p:cNvPr id="61536" name="Rectangle 54"/>
            <p:cNvSpPr>
              <a:spLocks noChangeArrowheads="1"/>
            </p:cNvSpPr>
            <p:nvPr/>
          </p:nvSpPr>
          <p:spPr bwMode="auto">
            <a:xfrm>
              <a:off x="912" y="91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61537" name="Rectangle 55"/>
            <p:cNvSpPr>
              <a:spLocks noChangeArrowheads="1"/>
            </p:cNvSpPr>
            <p:nvPr/>
          </p:nvSpPr>
          <p:spPr bwMode="auto">
            <a:xfrm>
              <a:off x="784" y="100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</p:grpSp>
      <p:grpSp>
        <p:nvGrpSpPr>
          <p:cNvPr id="3" name="Group 153"/>
          <p:cNvGrpSpPr>
            <a:grpSpLocks/>
          </p:cNvGrpSpPr>
          <p:nvPr/>
        </p:nvGrpSpPr>
        <p:grpSpPr bwMode="auto">
          <a:xfrm>
            <a:off x="2616200" y="4343400"/>
            <a:ext cx="1423988" cy="1257300"/>
            <a:chOff x="2616200" y="4343400"/>
            <a:chExt cx="1423988" cy="1257300"/>
          </a:xfrm>
        </p:grpSpPr>
        <p:sp>
          <p:nvSpPr>
            <p:cNvPr id="61531" name="Text Box 60"/>
            <p:cNvSpPr txBox="1">
              <a:spLocks noChangeArrowheads="1"/>
            </p:cNvSpPr>
            <p:nvPr/>
          </p:nvSpPr>
          <p:spPr bwMode="auto">
            <a:xfrm>
              <a:off x="2616200" y="5143500"/>
              <a:ext cx="6238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HO</a:t>
              </a:r>
            </a:p>
          </p:txBody>
        </p:sp>
        <p:sp>
          <p:nvSpPr>
            <p:cNvPr id="61532" name="Text Box 61"/>
            <p:cNvSpPr txBox="1">
              <a:spLocks noChangeArrowheads="1"/>
            </p:cNvSpPr>
            <p:nvPr/>
          </p:nvSpPr>
          <p:spPr bwMode="auto">
            <a:xfrm>
              <a:off x="2633663" y="4343400"/>
              <a:ext cx="6291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RO</a:t>
              </a:r>
            </a:p>
          </p:txBody>
        </p:sp>
        <p:sp>
          <p:nvSpPr>
            <p:cNvPr id="61533" name="Line 62"/>
            <p:cNvSpPr>
              <a:spLocks noChangeShapeType="1"/>
            </p:cNvSpPr>
            <p:nvPr/>
          </p:nvSpPr>
          <p:spPr bwMode="auto">
            <a:xfrm>
              <a:off x="3165475" y="4686300"/>
              <a:ext cx="2286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4" name="Line 63"/>
            <p:cNvSpPr>
              <a:spLocks noChangeShapeType="1"/>
            </p:cNvSpPr>
            <p:nvPr/>
          </p:nvSpPr>
          <p:spPr bwMode="auto">
            <a:xfrm flipH="1">
              <a:off x="3165475" y="5067300"/>
              <a:ext cx="2286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5" name="Text Box 64"/>
            <p:cNvSpPr txBox="1">
              <a:spLocks noChangeArrowheads="1"/>
            </p:cNvSpPr>
            <p:nvPr/>
          </p:nvSpPr>
          <p:spPr bwMode="auto">
            <a:xfrm>
              <a:off x="3330575" y="4724400"/>
              <a:ext cx="7096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CH</a:t>
              </a:r>
              <a:r>
                <a:rPr lang="en-US" baseline="-25000">
                  <a:latin typeface="Times" charset="0"/>
                </a:rPr>
                <a:t>2</a:t>
              </a:r>
              <a:endParaRPr lang="en-US">
                <a:latin typeface="Times" charset="0"/>
              </a:endParaRPr>
            </a:p>
          </p:txBody>
        </p:sp>
      </p:grpSp>
      <p:grpSp>
        <p:nvGrpSpPr>
          <p:cNvPr id="4" name="Group 154"/>
          <p:cNvGrpSpPr>
            <a:grpSpLocks/>
          </p:cNvGrpSpPr>
          <p:nvPr/>
        </p:nvGrpSpPr>
        <p:grpSpPr bwMode="auto">
          <a:xfrm>
            <a:off x="2870200" y="3937000"/>
            <a:ext cx="849313" cy="596900"/>
            <a:chOff x="2870200" y="3937000"/>
            <a:chExt cx="849313" cy="596900"/>
          </a:xfrm>
        </p:grpSpPr>
        <p:sp>
          <p:nvSpPr>
            <p:cNvPr id="61528" name="Rectangle 65"/>
            <p:cNvSpPr>
              <a:spLocks noChangeArrowheads="1"/>
            </p:cNvSpPr>
            <p:nvPr/>
          </p:nvSpPr>
          <p:spPr bwMode="auto">
            <a:xfrm>
              <a:off x="2870200" y="4076700"/>
              <a:ext cx="355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61529" name="Rectangle 66"/>
            <p:cNvSpPr>
              <a:spLocks noChangeArrowheads="1"/>
            </p:cNvSpPr>
            <p:nvPr/>
          </p:nvSpPr>
          <p:spPr bwMode="auto">
            <a:xfrm>
              <a:off x="3314700" y="3937000"/>
              <a:ext cx="404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  <p:sp>
          <p:nvSpPr>
            <p:cNvPr id="61530" name="Line 67"/>
            <p:cNvSpPr>
              <a:spLocks noChangeShapeType="1"/>
            </p:cNvSpPr>
            <p:nvPr/>
          </p:nvSpPr>
          <p:spPr bwMode="auto">
            <a:xfrm flipH="1">
              <a:off x="3149600" y="4241800"/>
              <a:ext cx="2286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52842" name="Line 74"/>
          <p:cNvSpPr>
            <a:spLocks noChangeShapeType="1"/>
          </p:cNvSpPr>
          <p:nvPr/>
        </p:nvSpPr>
        <p:spPr bwMode="auto">
          <a:xfrm flipH="1">
            <a:off x="1828800" y="4953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378" name="Text Box 76"/>
          <p:cNvSpPr txBox="1">
            <a:spLocks noChangeArrowheads="1"/>
          </p:cNvSpPr>
          <p:nvPr/>
        </p:nvSpPr>
        <p:spPr bwMode="auto">
          <a:xfrm>
            <a:off x="2514600" y="3810000"/>
            <a:ext cx="850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ROH</a:t>
            </a:r>
          </a:p>
        </p:txBody>
      </p:sp>
      <p:grpSp>
        <p:nvGrpSpPr>
          <p:cNvPr id="5" name="Group 77"/>
          <p:cNvGrpSpPr>
            <a:grpSpLocks/>
          </p:cNvGrpSpPr>
          <p:nvPr/>
        </p:nvGrpSpPr>
        <p:grpSpPr bwMode="auto">
          <a:xfrm>
            <a:off x="374650" y="4495800"/>
            <a:ext cx="1352550" cy="711200"/>
            <a:chOff x="236" y="2832"/>
            <a:chExt cx="852" cy="448"/>
          </a:xfrm>
        </p:grpSpPr>
        <p:sp>
          <p:nvSpPr>
            <p:cNvPr id="61526" name="Rectangle 78"/>
            <p:cNvSpPr>
              <a:spLocks noChangeArrowheads="1"/>
            </p:cNvSpPr>
            <p:nvPr/>
          </p:nvSpPr>
          <p:spPr bwMode="auto">
            <a:xfrm>
              <a:off x="236" y="2992"/>
              <a:ext cx="8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H-O-CH</a:t>
              </a:r>
              <a:r>
                <a:rPr lang="en-US" baseline="-25000">
                  <a:latin typeface="Times" charset="0"/>
                </a:rPr>
                <a:t>2</a:t>
              </a:r>
            </a:p>
          </p:txBody>
        </p:sp>
        <p:sp>
          <p:nvSpPr>
            <p:cNvPr id="61527" name="Rectangle 79"/>
            <p:cNvSpPr>
              <a:spLocks noChangeArrowheads="1"/>
            </p:cNvSpPr>
            <p:nvPr/>
          </p:nvSpPr>
          <p:spPr bwMode="auto">
            <a:xfrm>
              <a:off x="664" y="283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</p:grpSp>
      <p:sp>
        <p:nvSpPr>
          <p:cNvPr id="1952849" name="Rectangle 81"/>
          <p:cNvSpPr>
            <a:spLocks noChangeArrowheads="1"/>
          </p:cNvSpPr>
          <p:nvPr/>
        </p:nvSpPr>
        <p:spPr bwMode="auto">
          <a:xfrm>
            <a:off x="381000" y="6019800"/>
            <a:ext cx="1101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" charset="0"/>
              </a:rPr>
              <a:t>O=CH</a:t>
            </a:r>
            <a:r>
              <a:rPr lang="en-US" baseline="-25000">
                <a:latin typeface="Times" charset="0"/>
              </a:rPr>
              <a:t>2</a:t>
            </a:r>
          </a:p>
        </p:txBody>
      </p:sp>
      <p:sp>
        <p:nvSpPr>
          <p:cNvPr id="1952850" name="Line 82"/>
          <p:cNvSpPr>
            <a:spLocks noChangeShapeType="1"/>
          </p:cNvSpPr>
          <p:nvPr/>
        </p:nvSpPr>
        <p:spPr bwMode="auto">
          <a:xfrm flipV="1">
            <a:off x="914400" y="53721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83"/>
          <p:cNvGrpSpPr>
            <a:grpSpLocks/>
          </p:cNvGrpSpPr>
          <p:nvPr/>
        </p:nvGrpSpPr>
        <p:grpSpPr bwMode="auto">
          <a:xfrm>
            <a:off x="6032500" y="5943600"/>
            <a:ext cx="1306513" cy="919163"/>
            <a:chOff x="3608" y="3744"/>
            <a:chExt cx="823" cy="579"/>
          </a:xfrm>
        </p:grpSpPr>
        <p:sp>
          <p:nvSpPr>
            <p:cNvPr id="61524" name="Rectangle 84"/>
            <p:cNvSpPr>
              <a:spLocks noChangeArrowheads="1"/>
            </p:cNvSpPr>
            <p:nvPr/>
          </p:nvSpPr>
          <p:spPr bwMode="auto">
            <a:xfrm>
              <a:off x="3737" y="3744"/>
              <a:ext cx="6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Times" charset="0"/>
                </a:rPr>
                <a:t>O</a:t>
              </a:r>
              <a:r>
                <a:rPr lang="en-US">
                  <a:latin typeface="Times" charset="0"/>
                </a:rPr>
                <a:t>=CH</a:t>
              </a:r>
              <a:r>
                <a:rPr lang="en-US" baseline="-25000">
                  <a:latin typeface="Times" charset="0"/>
                </a:rPr>
                <a:t>2</a:t>
              </a:r>
            </a:p>
          </p:txBody>
        </p:sp>
        <p:sp>
          <p:nvSpPr>
            <p:cNvPr id="61525" name="Text Box 86"/>
            <p:cNvSpPr txBox="1">
              <a:spLocks noChangeArrowheads="1"/>
            </p:cNvSpPr>
            <p:nvPr/>
          </p:nvSpPr>
          <p:spPr bwMode="auto">
            <a:xfrm>
              <a:off x="3608" y="4032"/>
              <a:ext cx="5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" charset="0"/>
                </a:rPr>
                <a:t>HO</a:t>
              </a:r>
              <a:r>
                <a:rPr lang="en-US">
                  <a:solidFill>
                    <a:srgbClr val="000000"/>
                  </a:solidFill>
                  <a:latin typeface="Times" charset="0"/>
                </a:rPr>
                <a:t>R</a:t>
              </a:r>
            </a:p>
          </p:txBody>
        </p:sp>
      </p:grpSp>
      <p:grpSp>
        <p:nvGrpSpPr>
          <p:cNvPr id="7" name="Group 88"/>
          <p:cNvGrpSpPr>
            <a:grpSpLocks/>
          </p:cNvGrpSpPr>
          <p:nvPr/>
        </p:nvGrpSpPr>
        <p:grpSpPr bwMode="auto">
          <a:xfrm>
            <a:off x="6010275" y="5545138"/>
            <a:ext cx="1330325" cy="1300162"/>
            <a:chOff x="3594" y="3504"/>
            <a:chExt cx="838" cy="819"/>
          </a:xfrm>
        </p:grpSpPr>
        <p:grpSp>
          <p:nvGrpSpPr>
            <p:cNvPr id="61517" name="Group 89"/>
            <p:cNvGrpSpPr>
              <a:grpSpLocks/>
            </p:cNvGrpSpPr>
            <p:nvPr/>
          </p:nvGrpSpPr>
          <p:grpSpPr bwMode="auto">
            <a:xfrm>
              <a:off x="3594" y="3504"/>
              <a:ext cx="412" cy="819"/>
              <a:chOff x="2804" y="3504"/>
              <a:chExt cx="412" cy="819"/>
            </a:xfrm>
          </p:grpSpPr>
          <p:sp>
            <p:nvSpPr>
              <p:cNvPr id="61522" name="Text Box 90"/>
              <p:cNvSpPr txBox="1">
                <a:spLocks noChangeArrowheads="1"/>
              </p:cNvSpPr>
              <p:nvPr/>
            </p:nvSpPr>
            <p:spPr bwMode="auto">
              <a:xfrm>
                <a:off x="2804" y="3504"/>
                <a:ext cx="39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" charset="0"/>
                  </a:rPr>
                  <a:t>RO</a:t>
                </a:r>
              </a:p>
            </p:txBody>
          </p:sp>
          <p:sp>
            <p:nvSpPr>
              <p:cNvPr id="61523" name="Text Box 91"/>
              <p:cNvSpPr txBox="1">
                <a:spLocks noChangeArrowheads="1"/>
              </p:cNvSpPr>
              <p:nvPr/>
            </p:nvSpPr>
            <p:spPr bwMode="auto">
              <a:xfrm>
                <a:off x="2820" y="4032"/>
                <a:ext cx="39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" charset="0"/>
                  </a:rPr>
                  <a:t>HO</a:t>
                </a:r>
              </a:p>
            </p:txBody>
          </p:sp>
        </p:grpSp>
        <p:grpSp>
          <p:nvGrpSpPr>
            <p:cNvPr id="61518" name="Group 92"/>
            <p:cNvGrpSpPr>
              <a:grpSpLocks/>
            </p:cNvGrpSpPr>
            <p:nvPr/>
          </p:nvGrpSpPr>
          <p:grpSpPr bwMode="auto">
            <a:xfrm>
              <a:off x="3945" y="3744"/>
              <a:ext cx="487" cy="336"/>
              <a:chOff x="3216" y="3744"/>
              <a:chExt cx="487" cy="336"/>
            </a:xfrm>
          </p:grpSpPr>
          <p:sp>
            <p:nvSpPr>
              <p:cNvPr id="61519" name="Rectangle 93"/>
              <p:cNvSpPr>
                <a:spLocks noChangeArrowheads="1"/>
              </p:cNvSpPr>
              <p:nvPr/>
            </p:nvSpPr>
            <p:spPr bwMode="auto">
              <a:xfrm>
                <a:off x="3256" y="3752"/>
                <a:ext cx="44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>
                    <a:latin typeface="Times" charset="0"/>
                  </a:rPr>
                  <a:t>CH</a:t>
                </a:r>
                <a:r>
                  <a:rPr lang="en-US" baseline="-25000">
                    <a:latin typeface="Times" charset="0"/>
                  </a:rPr>
                  <a:t>2</a:t>
                </a:r>
              </a:p>
            </p:txBody>
          </p:sp>
          <p:sp>
            <p:nvSpPr>
              <p:cNvPr id="61520" name="Line 94"/>
              <p:cNvSpPr>
                <a:spLocks noChangeShapeType="1"/>
              </p:cNvSpPr>
              <p:nvPr/>
            </p:nvSpPr>
            <p:spPr bwMode="auto">
              <a:xfrm>
                <a:off x="3216" y="374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21" name="Line 95"/>
              <p:cNvSpPr>
                <a:spLocks noChangeShapeType="1"/>
              </p:cNvSpPr>
              <p:nvPr/>
            </p:nvSpPr>
            <p:spPr bwMode="auto">
              <a:xfrm flipH="1">
                <a:off x="3216" y="398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52882" name="Text Box 114"/>
          <p:cNvSpPr txBox="1">
            <a:spLocks noChangeArrowheads="1"/>
          </p:cNvSpPr>
          <p:nvPr/>
        </p:nvSpPr>
        <p:spPr bwMode="auto">
          <a:xfrm>
            <a:off x="7086600" y="5715000"/>
            <a:ext cx="1365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chemeClr val="accent2"/>
                </a:solidFill>
              </a:rPr>
              <a:t>(Hemiketal)</a:t>
            </a:r>
          </a:p>
        </p:txBody>
      </p:sp>
      <p:sp>
        <p:nvSpPr>
          <p:cNvPr id="61454" name="TextBox 115"/>
          <p:cNvSpPr txBox="1">
            <a:spLocks noChangeArrowheads="1"/>
          </p:cNvSpPr>
          <p:nvPr/>
        </p:nvSpPr>
        <p:spPr bwMode="auto">
          <a:xfrm>
            <a:off x="8699500" y="5740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endParaRPr lang="en-US"/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812800" y="3733800"/>
            <a:ext cx="558800" cy="609600"/>
            <a:chOff x="784" y="912"/>
            <a:chExt cx="352" cy="384"/>
          </a:xfrm>
        </p:grpSpPr>
        <p:sp>
          <p:nvSpPr>
            <p:cNvPr id="61515" name="Rectangle 54"/>
            <p:cNvSpPr>
              <a:spLocks noChangeArrowheads="1"/>
            </p:cNvSpPr>
            <p:nvPr/>
          </p:nvSpPr>
          <p:spPr bwMode="auto">
            <a:xfrm>
              <a:off x="912" y="91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61516" name="Rectangle 55"/>
            <p:cNvSpPr>
              <a:spLocks noChangeArrowheads="1"/>
            </p:cNvSpPr>
            <p:nvPr/>
          </p:nvSpPr>
          <p:spPr bwMode="auto">
            <a:xfrm>
              <a:off x="784" y="100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</p:grpSp>
      <p:sp>
        <p:nvSpPr>
          <p:cNvPr id="123" name="Text Box 52"/>
          <p:cNvSpPr txBox="1">
            <a:spLocks noChangeArrowheads="1"/>
          </p:cNvSpPr>
          <p:nvPr/>
        </p:nvSpPr>
        <p:spPr bwMode="auto">
          <a:xfrm>
            <a:off x="228600" y="533400"/>
            <a:ext cx="6124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030899"/>
                </a:solidFill>
                <a:latin typeface="Times" charset="0"/>
              </a:rPr>
              <a:t>Base-Catalyzed Hemiketal from Formaldehyde</a:t>
            </a:r>
          </a:p>
        </p:txBody>
      </p:sp>
      <p:sp>
        <p:nvSpPr>
          <p:cNvPr id="141" name="Rectangle 81"/>
          <p:cNvSpPr>
            <a:spLocks noChangeArrowheads="1"/>
          </p:cNvSpPr>
          <p:nvPr/>
        </p:nvSpPr>
        <p:spPr bwMode="auto">
          <a:xfrm>
            <a:off x="1143000" y="1981200"/>
            <a:ext cx="1101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" charset="0"/>
              </a:rPr>
              <a:t>O=CH</a:t>
            </a:r>
            <a:r>
              <a:rPr lang="en-US" baseline="-25000">
                <a:latin typeface="Times" charset="0"/>
              </a:rPr>
              <a:t>2</a:t>
            </a:r>
          </a:p>
        </p:txBody>
      </p:sp>
      <p:sp>
        <p:nvSpPr>
          <p:cNvPr id="142" name="Text Box 91"/>
          <p:cNvSpPr txBox="1">
            <a:spLocks noChangeArrowheads="1"/>
          </p:cNvSpPr>
          <p:nvPr/>
        </p:nvSpPr>
        <p:spPr bwMode="auto">
          <a:xfrm>
            <a:off x="685800" y="914400"/>
            <a:ext cx="72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RO</a:t>
            </a:r>
            <a:r>
              <a:rPr lang="en-US" sz="3200" baseline="30000">
                <a:latin typeface="Times" charset="0"/>
              </a:rPr>
              <a:t>-</a:t>
            </a:r>
            <a:endParaRPr lang="en-US">
              <a:latin typeface="Times" charset="0"/>
            </a:endParaRPr>
          </a:p>
        </p:txBody>
      </p:sp>
      <p:grpSp>
        <p:nvGrpSpPr>
          <p:cNvPr id="11" name="Group 146"/>
          <p:cNvGrpSpPr>
            <a:grpSpLocks/>
          </p:cNvGrpSpPr>
          <p:nvPr/>
        </p:nvGrpSpPr>
        <p:grpSpPr bwMode="auto">
          <a:xfrm>
            <a:off x="2514600" y="1625600"/>
            <a:ext cx="2244725" cy="1198563"/>
            <a:chOff x="2514600" y="1625600"/>
            <a:chExt cx="2244719" cy="1198563"/>
          </a:xfrm>
        </p:grpSpPr>
        <p:grpSp>
          <p:nvGrpSpPr>
            <p:cNvPr id="61506" name="Group 88"/>
            <p:cNvGrpSpPr>
              <a:grpSpLocks/>
            </p:cNvGrpSpPr>
            <p:nvPr/>
          </p:nvGrpSpPr>
          <p:grpSpPr bwMode="auto">
            <a:xfrm>
              <a:off x="3467096" y="1625600"/>
              <a:ext cx="1292223" cy="1198563"/>
              <a:chOff x="3618" y="3520"/>
              <a:chExt cx="814" cy="755"/>
            </a:xfrm>
          </p:grpSpPr>
          <p:grpSp>
            <p:nvGrpSpPr>
              <p:cNvPr id="61508" name="Group 89"/>
              <p:cNvGrpSpPr>
                <a:grpSpLocks/>
              </p:cNvGrpSpPr>
              <p:nvPr/>
            </p:nvGrpSpPr>
            <p:grpSpPr bwMode="auto">
              <a:xfrm>
                <a:off x="3618" y="3520"/>
                <a:ext cx="396" cy="755"/>
                <a:chOff x="2828" y="3520"/>
                <a:chExt cx="396" cy="755"/>
              </a:xfrm>
            </p:grpSpPr>
            <p:sp>
              <p:nvSpPr>
                <p:cNvPr id="61513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2828" y="3520"/>
                  <a:ext cx="396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eaLnBrk="0" hangingPunct="0"/>
                  <a:r>
                    <a:rPr lang="en-US">
                      <a:latin typeface="Times" charset="0"/>
                    </a:rPr>
                    <a:t>RO</a:t>
                  </a:r>
                </a:p>
              </p:txBody>
            </p:sp>
            <p:sp>
              <p:nvSpPr>
                <p:cNvPr id="61514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2898" y="3984"/>
                  <a:ext cx="314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eaLnBrk="0" hangingPunct="0"/>
                  <a:r>
                    <a:rPr lang="en-US" sz="3200" baseline="30000">
                      <a:latin typeface="Times" charset="0"/>
                    </a:rPr>
                    <a:t>-</a:t>
                  </a:r>
                  <a:r>
                    <a:rPr lang="en-US">
                      <a:latin typeface="Times" charset="0"/>
                    </a:rPr>
                    <a:t>O</a:t>
                  </a:r>
                </a:p>
              </p:txBody>
            </p:sp>
          </p:grpSp>
          <p:grpSp>
            <p:nvGrpSpPr>
              <p:cNvPr id="61509" name="Group 92"/>
              <p:cNvGrpSpPr>
                <a:grpSpLocks/>
              </p:cNvGrpSpPr>
              <p:nvPr/>
            </p:nvGrpSpPr>
            <p:grpSpPr bwMode="auto">
              <a:xfrm>
                <a:off x="3945" y="3744"/>
                <a:ext cx="487" cy="336"/>
                <a:chOff x="3216" y="3744"/>
                <a:chExt cx="487" cy="336"/>
              </a:xfrm>
            </p:grpSpPr>
            <p:sp>
              <p:nvSpPr>
                <p:cNvPr id="61510" name="Rectangle 93"/>
                <p:cNvSpPr>
                  <a:spLocks noChangeArrowheads="1"/>
                </p:cNvSpPr>
                <p:nvPr/>
              </p:nvSpPr>
              <p:spPr bwMode="auto">
                <a:xfrm>
                  <a:off x="3256" y="3752"/>
                  <a:ext cx="447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>
                      <a:latin typeface="Times" charset="0"/>
                    </a:rPr>
                    <a:t>CH</a:t>
                  </a:r>
                  <a:r>
                    <a:rPr lang="en-US" baseline="-25000">
                      <a:latin typeface="Times" charset="0"/>
                    </a:rPr>
                    <a:t>2</a:t>
                  </a:r>
                </a:p>
              </p:txBody>
            </p:sp>
            <p:sp>
              <p:nvSpPr>
                <p:cNvPr id="61511" name="Line 94"/>
                <p:cNvSpPr>
                  <a:spLocks noChangeShapeType="1"/>
                </p:cNvSpPr>
                <p:nvPr/>
              </p:nvSpPr>
              <p:spPr bwMode="auto">
                <a:xfrm>
                  <a:off x="3216" y="3744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512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216" y="3984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61507" name="Line 74"/>
            <p:cNvSpPr>
              <a:spLocks noChangeShapeType="1"/>
            </p:cNvSpPr>
            <p:nvPr/>
          </p:nvSpPr>
          <p:spPr bwMode="auto">
            <a:xfrm flipH="1">
              <a:off x="2514600" y="22098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48"/>
          <p:cNvGrpSpPr>
            <a:grpSpLocks/>
          </p:cNvGrpSpPr>
          <p:nvPr/>
        </p:nvGrpSpPr>
        <p:grpSpPr bwMode="auto">
          <a:xfrm>
            <a:off x="4953000" y="1600200"/>
            <a:ext cx="3105150" cy="1300163"/>
            <a:chOff x="4953000" y="1600200"/>
            <a:chExt cx="3105166" cy="1300163"/>
          </a:xfrm>
        </p:grpSpPr>
        <p:sp>
          <p:nvSpPr>
            <p:cNvPr id="61495" name="Text Box 91"/>
            <p:cNvSpPr txBox="1">
              <a:spLocks noChangeArrowheads="1"/>
            </p:cNvSpPr>
            <p:nvPr/>
          </p:nvSpPr>
          <p:spPr bwMode="auto">
            <a:xfrm>
              <a:off x="7010400" y="1981200"/>
              <a:ext cx="10477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>
                  <a:latin typeface="Times" charset="0"/>
                </a:rPr>
                <a:t>+  RO</a:t>
              </a:r>
              <a:r>
                <a:rPr lang="en-US" sz="3200" baseline="30000">
                  <a:latin typeface="Times" charset="0"/>
                </a:rPr>
                <a:t>-</a:t>
              </a:r>
              <a:endParaRPr lang="en-US">
                <a:latin typeface="Times" charset="0"/>
              </a:endParaRPr>
            </a:p>
          </p:txBody>
        </p:sp>
        <p:grpSp>
          <p:nvGrpSpPr>
            <p:cNvPr id="61496" name="Group 145"/>
            <p:cNvGrpSpPr>
              <a:grpSpLocks/>
            </p:cNvGrpSpPr>
            <p:nvPr/>
          </p:nvGrpSpPr>
          <p:grpSpPr bwMode="auto">
            <a:xfrm>
              <a:off x="4953000" y="1600200"/>
              <a:ext cx="2092324" cy="1300163"/>
              <a:chOff x="4953000" y="1600200"/>
              <a:chExt cx="2092324" cy="1300163"/>
            </a:xfrm>
          </p:grpSpPr>
          <p:grpSp>
            <p:nvGrpSpPr>
              <p:cNvPr id="61497" name="Group 88"/>
              <p:cNvGrpSpPr>
                <a:grpSpLocks/>
              </p:cNvGrpSpPr>
              <p:nvPr/>
            </p:nvGrpSpPr>
            <p:grpSpPr bwMode="auto">
              <a:xfrm>
                <a:off x="5715000" y="1600200"/>
                <a:ext cx="1330324" cy="1300163"/>
                <a:chOff x="3594" y="3504"/>
                <a:chExt cx="838" cy="819"/>
              </a:xfrm>
            </p:grpSpPr>
            <p:grpSp>
              <p:nvGrpSpPr>
                <p:cNvPr id="61499" name="Group 89"/>
                <p:cNvGrpSpPr>
                  <a:grpSpLocks/>
                </p:cNvGrpSpPr>
                <p:nvPr/>
              </p:nvGrpSpPr>
              <p:grpSpPr bwMode="auto">
                <a:xfrm>
                  <a:off x="3594" y="3504"/>
                  <a:ext cx="412" cy="819"/>
                  <a:chOff x="2804" y="3504"/>
                  <a:chExt cx="412" cy="819"/>
                </a:xfrm>
              </p:grpSpPr>
              <p:sp>
                <p:nvSpPr>
                  <p:cNvPr id="61504" name="Text Box 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04" y="3504"/>
                    <a:ext cx="396" cy="2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 eaLnBrk="0" hangingPunct="0"/>
                    <a:r>
                      <a:rPr lang="en-US">
                        <a:latin typeface="Times" charset="0"/>
                      </a:rPr>
                      <a:t>RO</a:t>
                    </a:r>
                  </a:p>
                </p:txBody>
              </p:sp>
              <p:sp>
                <p:nvSpPr>
                  <p:cNvPr id="61505" name="Text Box 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20" y="4032"/>
                    <a:ext cx="396" cy="2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 eaLnBrk="0" hangingPunct="0"/>
                    <a:r>
                      <a:rPr lang="en-US">
                        <a:latin typeface="Times" charset="0"/>
                      </a:rPr>
                      <a:t>HO</a:t>
                    </a:r>
                  </a:p>
                </p:txBody>
              </p:sp>
            </p:grpSp>
            <p:grpSp>
              <p:nvGrpSpPr>
                <p:cNvPr id="61500" name="Group 92"/>
                <p:cNvGrpSpPr>
                  <a:grpSpLocks/>
                </p:cNvGrpSpPr>
                <p:nvPr/>
              </p:nvGrpSpPr>
              <p:grpSpPr bwMode="auto">
                <a:xfrm>
                  <a:off x="3945" y="3744"/>
                  <a:ext cx="487" cy="336"/>
                  <a:chOff x="3216" y="3744"/>
                  <a:chExt cx="487" cy="336"/>
                </a:xfrm>
              </p:grpSpPr>
              <p:sp>
                <p:nvSpPr>
                  <p:cNvPr id="61501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3256" y="3752"/>
                    <a:ext cx="447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eaLnBrk="0" hangingPunct="0"/>
                    <a:r>
                      <a:rPr lang="en-US">
                        <a:latin typeface="Times" charset="0"/>
                      </a:rPr>
                      <a:t>CH</a:t>
                    </a:r>
                    <a:r>
                      <a:rPr lang="en-US" baseline="-25000">
                        <a:latin typeface="Times" charset="0"/>
                      </a:rPr>
                      <a:t>2</a:t>
                    </a:r>
                  </a:p>
                </p:txBody>
              </p:sp>
              <p:sp>
                <p:nvSpPr>
                  <p:cNvPr id="61502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3216" y="3744"/>
                    <a:ext cx="96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1503" name="Line 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3984"/>
                    <a:ext cx="96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1498" name="Line 74"/>
              <p:cNvSpPr>
                <a:spLocks noChangeShapeType="1"/>
              </p:cNvSpPr>
              <p:nvPr/>
            </p:nvSpPr>
            <p:spPr bwMode="auto">
              <a:xfrm flipH="1">
                <a:off x="4953000" y="2209800"/>
                <a:ext cx="7620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stealth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56" name="Freeform 155"/>
          <p:cNvSpPr>
            <a:spLocks noChangeArrowheads="1"/>
          </p:cNvSpPr>
          <p:nvPr/>
        </p:nvSpPr>
        <p:spPr bwMode="auto">
          <a:xfrm>
            <a:off x="1841500" y="1701800"/>
            <a:ext cx="261938" cy="266700"/>
          </a:xfrm>
          <a:custGeom>
            <a:avLst/>
            <a:gdLst>
              <a:gd name="T0" fmla="*/ 241300 w 262467"/>
              <a:gd name="T1" fmla="*/ 0 h 266700"/>
              <a:gd name="T2" fmla="*/ 0 w 262467"/>
              <a:gd name="T3" fmla="*/ 266700 h 266700"/>
              <a:gd name="T4" fmla="*/ 0 60000 65536"/>
              <a:gd name="T5" fmla="*/ 0 60000 65536"/>
              <a:gd name="T6" fmla="*/ 0 w 262467"/>
              <a:gd name="T7" fmla="*/ 0 h 266700"/>
              <a:gd name="T8" fmla="*/ 262467 w 262467"/>
              <a:gd name="T9" fmla="*/ 266700 h 2667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2467" h="266700">
                <a:moveTo>
                  <a:pt x="241300" y="0"/>
                </a:moveTo>
                <a:cubicBezTo>
                  <a:pt x="262467" y="156633"/>
                  <a:pt x="177800" y="232833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7" name="Freeform 156"/>
          <p:cNvSpPr>
            <a:spLocks noChangeArrowheads="1"/>
          </p:cNvSpPr>
          <p:nvPr/>
        </p:nvSpPr>
        <p:spPr bwMode="auto">
          <a:xfrm>
            <a:off x="1231900" y="1879600"/>
            <a:ext cx="317500" cy="309563"/>
          </a:xfrm>
          <a:custGeom>
            <a:avLst/>
            <a:gdLst>
              <a:gd name="T0" fmla="*/ 317500 w 317500"/>
              <a:gd name="T1" fmla="*/ 309034 h 309034"/>
              <a:gd name="T2" fmla="*/ 0 w 317500"/>
              <a:gd name="T3" fmla="*/ 194734 h 309034"/>
              <a:gd name="T4" fmla="*/ 0 60000 65536"/>
              <a:gd name="T5" fmla="*/ 0 60000 65536"/>
              <a:gd name="T6" fmla="*/ 0 w 317500"/>
              <a:gd name="T7" fmla="*/ 0 h 309034"/>
              <a:gd name="T8" fmla="*/ 317500 w 317500"/>
              <a:gd name="T9" fmla="*/ 309034 h 309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7500" h="309034">
                <a:moveTo>
                  <a:pt x="317500" y="309034"/>
                </a:moveTo>
                <a:cubicBezTo>
                  <a:pt x="309034" y="55034"/>
                  <a:pt x="143933" y="0"/>
                  <a:pt x="0" y="19473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8" name="Freeform 157"/>
          <p:cNvSpPr>
            <a:spLocks noChangeArrowheads="1"/>
          </p:cNvSpPr>
          <p:nvPr/>
        </p:nvSpPr>
        <p:spPr bwMode="auto">
          <a:xfrm>
            <a:off x="457200" y="5938838"/>
            <a:ext cx="317500" cy="309562"/>
          </a:xfrm>
          <a:custGeom>
            <a:avLst/>
            <a:gdLst>
              <a:gd name="T0" fmla="*/ 317500 w 317500"/>
              <a:gd name="T1" fmla="*/ 309034 h 309034"/>
              <a:gd name="T2" fmla="*/ 0 w 317500"/>
              <a:gd name="T3" fmla="*/ 194734 h 309034"/>
              <a:gd name="T4" fmla="*/ 0 60000 65536"/>
              <a:gd name="T5" fmla="*/ 0 60000 65536"/>
              <a:gd name="T6" fmla="*/ 0 w 317500"/>
              <a:gd name="T7" fmla="*/ 0 h 309034"/>
              <a:gd name="T8" fmla="*/ 317500 w 317500"/>
              <a:gd name="T9" fmla="*/ 309034 h 309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7500" h="309034">
                <a:moveTo>
                  <a:pt x="317500" y="309034"/>
                </a:moveTo>
                <a:cubicBezTo>
                  <a:pt x="309034" y="55034"/>
                  <a:pt x="143933" y="0"/>
                  <a:pt x="0" y="19473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9" name="Text Box 91"/>
          <p:cNvSpPr txBox="1">
            <a:spLocks noChangeArrowheads="1"/>
          </p:cNvSpPr>
          <p:nvPr/>
        </p:nvSpPr>
        <p:spPr bwMode="auto">
          <a:xfrm>
            <a:off x="2362200" y="787400"/>
            <a:ext cx="1125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R</a:t>
            </a:r>
            <a:r>
              <a:rPr lang="en-US" sz="3200">
                <a:latin typeface="Times" charset="0"/>
              </a:rPr>
              <a:t>-</a:t>
            </a:r>
            <a:r>
              <a:rPr lang="en-US">
                <a:latin typeface="Times" charset="0"/>
              </a:rPr>
              <a:t>O</a:t>
            </a:r>
            <a:r>
              <a:rPr lang="en-US" sz="3200">
                <a:latin typeface="Times" charset="0"/>
              </a:rPr>
              <a:t>-</a:t>
            </a:r>
            <a:r>
              <a:rPr lang="en-US">
                <a:latin typeface="Times" charset="0"/>
              </a:rPr>
              <a:t>H</a:t>
            </a:r>
          </a:p>
        </p:txBody>
      </p:sp>
      <p:sp>
        <p:nvSpPr>
          <p:cNvPr id="161" name="Freeform 160"/>
          <p:cNvSpPr>
            <a:spLocks noChangeArrowheads="1"/>
          </p:cNvSpPr>
          <p:nvPr/>
        </p:nvSpPr>
        <p:spPr bwMode="auto">
          <a:xfrm>
            <a:off x="3035300" y="2509838"/>
            <a:ext cx="241300" cy="309562"/>
          </a:xfrm>
          <a:custGeom>
            <a:avLst/>
            <a:gdLst>
              <a:gd name="T0" fmla="*/ 241300 w 241300"/>
              <a:gd name="T1" fmla="*/ 309034 h 309034"/>
              <a:gd name="T2" fmla="*/ 0 w 241300"/>
              <a:gd name="T3" fmla="*/ 194734 h 309034"/>
              <a:gd name="T4" fmla="*/ 0 60000 65536"/>
              <a:gd name="T5" fmla="*/ 0 60000 65536"/>
              <a:gd name="T6" fmla="*/ 0 w 241300"/>
              <a:gd name="T7" fmla="*/ 0 h 309034"/>
              <a:gd name="T8" fmla="*/ 241300 w 241300"/>
              <a:gd name="T9" fmla="*/ 309034 h 3090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1300" h="309034">
                <a:moveTo>
                  <a:pt x="241300" y="309034"/>
                </a:moveTo>
                <a:cubicBezTo>
                  <a:pt x="232834" y="55034"/>
                  <a:pt x="143933" y="0"/>
                  <a:pt x="0" y="19473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2" name="Freeform 161"/>
          <p:cNvSpPr>
            <a:spLocks noChangeArrowheads="1"/>
          </p:cNvSpPr>
          <p:nvPr/>
        </p:nvSpPr>
        <p:spPr bwMode="auto">
          <a:xfrm>
            <a:off x="3475038" y="2379663"/>
            <a:ext cx="258762" cy="330200"/>
          </a:xfrm>
          <a:custGeom>
            <a:avLst/>
            <a:gdLst>
              <a:gd name="T0" fmla="*/ 258234 w 258234"/>
              <a:gd name="T1" fmla="*/ 139700 h 330200"/>
              <a:gd name="T2" fmla="*/ 93134 w 258234"/>
              <a:gd name="T3" fmla="*/ 330200 h 330200"/>
              <a:gd name="T4" fmla="*/ 0 60000 65536"/>
              <a:gd name="T5" fmla="*/ 0 60000 65536"/>
              <a:gd name="T6" fmla="*/ 0 w 258234"/>
              <a:gd name="T7" fmla="*/ 0 h 330200"/>
              <a:gd name="T8" fmla="*/ 258234 w 258234"/>
              <a:gd name="T9" fmla="*/ 330200 h 3302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8234" h="330200">
                <a:moveTo>
                  <a:pt x="258234" y="139700"/>
                </a:moveTo>
                <a:cubicBezTo>
                  <a:pt x="152401" y="0"/>
                  <a:pt x="0" y="97366"/>
                  <a:pt x="93134" y="3302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3" name="Freeform 162"/>
          <p:cNvSpPr>
            <a:spLocks noChangeArrowheads="1"/>
          </p:cNvSpPr>
          <p:nvPr/>
        </p:nvSpPr>
        <p:spPr bwMode="auto">
          <a:xfrm>
            <a:off x="1254125" y="4568825"/>
            <a:ext cx="258763" cy="190500"/>
          </a:xfrm>
          <a:custGeom>
            <a:avLst/>
            <a:gdLst>
              <a:gd name="T0" fmla="*/ 12700 w 259292"/>
              <a:gd name="T1" fmla="*/ 0 h 190500"/>
              <a:gd name="T2" fmla="*/ 0 w 259292"/>
              <a:gd name="T3" fmla="*/ 190500 h 190500"/>
              <a:gd name="T4" fmla="*/ 0 60000 65536"/>
              <a:gd name="T5" fmla="*/ 0 60000 65536"/>
              <a:gd name="T6" fmla="*/ 0 w 259292"/>
              <a:gd name="T7" fmla="*/ 0 h 190500"/>
              <a:gd name="T8" fmla="*/ 259292 w 259292"/>
              <a:gd name="T9" fmla="*/ 190500 h 190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9292" h="190500">
                <a:moveTo>
                  <a:pt x="12700" y="0"/>
                </a:moveTo>
                <a:cubicBezTo>
                  <a:pt x="259292" y="35983"/>
                  <a:pt x="177800" y="156633"/>
                  <a:pt x="0" y="1905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5" name="Rectangle 54"/>
          <p:cNvSpPr>
            <a:spLocks noChangeArrowheads="1"/>
          </p:cNvSpPr>
          <p:nvPr/>
        </p:nvSpPr>
        <p:spPr bwMode="auto">
          <a:xfrm>
            <a:off x="4102100" y="4673600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>
                <a:latin typeface="Times" charset="0"/>
              </a:rPr>
              <a:t>+</a:t>
            </a:r>
          </a:p>
        </p:txBody>
      </p:sp>
      <p:sp>
        <p:nvSpPr>
          <p:cNvPr id="167" name="Freeform 166"/>
          <p:cNvSpPr>
            <a:spLocks noChangeArrowheads="1"/>
          </p:cNvSpPr>
          <p:nvPr/>
        </p:nvSpPr>
        <p:spPr bwMode="auto">
          <a:xfrm>
            <a:off x="3170238" y="4343400"/>
            <a:ext cx="347662" cy="266700"/>
          </a:xfrm>
          <a:custGeom>
            <a:avLst/>
            <a:gdLst>
              <a:gd name="T0" fmla="*/ 165100 w 348192"/>
              <a:gd name="T1" fmla="*/ 0 h 266700"/>
              <a:gd name="T2" fmla="*/ 0 w 348192"/>
              <a:gd name="T3" fmla="*/ 266700 h 266700"/>
              <a:gd name="T4" fmla="*/ 0 60000 65536"/>
              <a:gd name="T5" fmla="*/ 0 60000 65536"/>
              <a:gd name="T6" fmla="*/ 0 w 348192"/>
              <a:gd name="T7" fmla="*/ 0 h 266700"/>
              <a:gd name="T8" fmla="*/ 348192 w 348192"/>
              <a:gd name="T9" fmla="*/ 266700 h 2667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8192" h="266700">
                <a:moveTo>
                  <a:pt x="165100" y="0"/>
                </a:moveTo>
                <a:cubicBezTo>
                  <a:pt x="348192" y="146050"/>
                  <a:pt x="177800" y="232833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74" name="Text Box 114"/>
          <p:cNvSpPr txBox="1">
            <a:spLocks noChangeArrowheads="1"/>
          </p:cNvSpPr>
          <p:nvPr/>
        </p:nvSpPr>
        <p:spPr bwMode="auto">
          <a:xfrm>
            <a:off x="4267200" y="5257800"/>
            <a:ext cx="1371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chemeClr val="accent2"/>
                </a:solidFill>
              </a:rPr>
              <a:t>can attack </a:t>
            </a:r>
            <a:r>
              <a:rPr lang="en-US" sz="1800">
                <a:solidFill>
                  <a:srgbClr val="FF0000"/>
                </a:solidFill>
              </a:rPr>
              <a:t>either O</a:t>
            </a:r>
          </a:p>
        </p:txBody>
      </p:sp>
      <p:sp>
        <p:nvSpPr>
          <p:cNvPr id="75" name="Text Box 114"/>
          <p:cNvSpPr txBox="1">
            <a:spLocks noChangeArrowheads="1"/>
          </p:cNvSpPr>
          <p:nvPr/>
        </p:nvSpPr>
        <p:spPr bwMode="auto">
          <a:xfrm>
            <a:off x="4267200" y="5791200"/>
            <a:ext cx="1371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chemeClr val="accent2"/>
                </a:solidFill>
              </a:rPr>
              <a:t>reverse or continue</a:t>
            </a: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 flipH="1">
            <a:off x="4191000" y="49911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53"/>
          <p:cNvGrpSpPr>
            <a:grpSpLocks/>
          </p:cNvGrpSpPr>
          <p:nvPr/>
        </p:nvGrpSpPr>
        <p:grpSpPr bwMode="auto">
          <a:xfrm>
            <a:off x="3124200" y="5334000"/>
            <a:ext cx="558800" cy="609600"/>
            <a:chOff x="784" y="912"/>
            <a:chExt cx="352" cy="384"/>
          </a:xfrm>
        </p:grpSpPr>
        <p:sp>
          <p:nvSpPr>
            <p:cNvPr id="61493" name="Rectangle 54"/>
            <p:cNvSpPr>
              <a:spLocks noChangeArrowheads="1"/>
            </p:cNvSpPr>
            <p:nvPr/>
          </p:nvSpPr>
          <p:spPr bwMode="auto">
            <a:xfrm>
              <a:off x="912" y="91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  <p:sp>
          <p:nvSpPr>
            <p:cNvPr id="61494" name="Rectangle 55"/>
            <p:cNvSpPr>
              <a:spLocks noChangeArrowheads="1"/>
            </p:cNvSpPr>
            <p:nvPr/>
          </p:nvSpPr>
          <p:spPr bwMode="auto">
            <a:xfrm>
              <a:off x="784" y="100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H</a:t>
              </a:r>
            </a:p>
          </p:txBody>
        </p:sp>
      </p:grpSp>
      <p:grpSp>
        <p:nvGrpSpPr>
          <p:cNvPr id="21" name="Group 77"/>
          <p:cNvGrpSpPr>
            <a:grpSpLocks/>
          </p:cNvGrpSpPr>
          <p:nvPr/>
        </p:nvGrpSpPr>
        <p:grpSpPr bwMode="auto">
          <a:xfrm>
            <a:off x="5029200" y="4470400"/>
            <a:ext cx="1352550" cy="711200"/>
            <a:chOff x="236" y="2832"/>
            <a:chExt cx="852" cy="448"/>
          </a:xfrm>
        </p:grpSpPr>
        <p:sp>
          <p:nvSpPr>
            <p:cNvPr id="61491" name="Rectangle 78"/>
            <p:cNvSpPr>
              <a:spLocks noChangeArrowheads="1"/>
            </p:cNvSpPr>
            <p:nvPr/>
          </p:nvSpPr>
          <p:spPr bwMode="auto">
            <a:xfrm>
              <a:off x="236" y="2992"/>
              <a:ext cx="8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R-O-CH</a:t>
              </a:r>
              <a:r>
                <a:rPr lang="en-US" baseline="-25000">
                  <a:latin typeface="Times" charset="0"/>
                </a:rPr>
                <a:t>2</a:t>
              </a:r>
            </a:p>
          </p:txBody>
        </p:sp>
        <p:sp>
          <p:nvSpPr>
            <p:cNvPr id="61492" name="Rectangle 79"/>
            <p:cNvSpPr>
              <a:spLocks noChangeArrowheads="1"/>
            </p:cNvSpPr>
            <p:nvPr/>
          </p:nvSpPr>
          <p:spPr bwMode="auto">
            <a:xfrm>
              <a:off x="664" y="2832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Times" charset="0"/>
                </a:rPr>
                <a:t>+</a:t>
              </a:r>
            </a:p>
          </p:txBody>
        </p:sp>
      </p:grpSp>
      <p:sp>
        <p:nvSpPr>
          <p:cNvPr id="87" name="Text Box 114"/>
          <p:cNvSpPr txBox="1">
            <a:spLocks noChangeArrowheads="1"/>
          </p:cNvSpPr>
          <p:nvPr/>
        </p:nvSpPr>
        <p:spPr bwMode="auto">
          <a:xfrm>
            <a:off x="6324600" y="1295400"/>
            <a:ext cx="2667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Ether inert to base,</a:t>
            </a:r>
          </a:p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can only reverse!</a:t>
            </a:r>
          </a:p>
        </p:txBody>
      </p:sp>
      <p:grpSp>
        <p:nvGrpSpPr>
          <p:cNvPr id="22" name="Group 88"/>
          <p:cNvGrpSpPr>
            <a:grpSpLocks/>
          </p:cNvGrpSpPr>
          <p:nvPr/>
        </p:nvGrpSpPr>
        <p:grpSpPr bwMode="auto">
          <a:xfrm>
            <a:off x="7204075" y="4267200"/>
            <a:ext cx="1330325" cy="1300163"/>
            <a:chOff x="3594" y="3504"/>
            <a:chExt cx="838" cy="819"/>
          </a:xfrm>
        </p:grpSpPr>
        <p:grpSp>
          <p:nvGrpSpPr>
            <p:cNvPr id="61484" name="Group 89"/>
            <p:cNvGrpSpPr>
              <a:grpSpLocks/>
            </p:cNvGrpSpPr>
            <p:nvPr/>
          </p:nvGrpSpPr>
          <p:grpSpPr bwMode="auto">
            <a:xfrm>
              <a:off x="3594" y="3504"/>
              <a:ext cx="412" cy="819"/>
              <a:chOff x="2804" y="3504"/>
              <a:chExt cx="412" cy="819"/>
            </a:xfrm>
          </p:grpSpPr>
          <p:sp>
            <p:nvSpPr>
              <p:cNvPr id="61489" name="Text Box 90"/>
              <p:cNvSpPr txBox="1">
                <a:spLocks noChangeArrowheads="1"/>
              </p:cNvSpPr>
              <p:nvPr/>
            </p:nvSpPr>
            <p:spPr bwMode="auto">
              <a:xfrm>
                <a:off x="2804" y="3504"/>
                <a:ext cx="39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" charset="0"/>
                  </a:rPr>
                  <a:t>RO</a:t>
                </a:r>
              </a:p>
            </p:txBody>
          </p:sp>
          <p:sp>
            <p:nvSpPr>
              <p:cNvPr id="61490" name="Text Box 91"/>
              <p:cNvSpPr txBox="1">
                <a:spLocks noChangeArrowheads="1"/>
              </p:cNvSpPr>
              <p:nvPr/>
            </p:nvSpPr>
            <p:spPr bwMode="auto">
              <a:xfrm>
                <a:off x="2820" y="4032"/>
                <a:ext cx="39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>
                    <a:latin typeface="Times" charset="0"/>
                  </a:rPr>
                  <a:t>RO</a:t>
                </a:r>
              </a:p>
            </p:txBody>
          </p:sp>
        </p:grpSp>
        <p:grpSp>
          <p:nvGrpSpPr>
            <p:cNvPr id="61485" name="Group 92"/>
            <p:cNvGrpSpPr>
              <a:grpSpLocks/>
            </p:cNvGrpSpPr>
            <p:nvPr/>
          </p:nvGrpSpPr>
          <p:grpSpPr bwMode="auto">
            <a:xfrm>
              <a:off x="3945" y="3744"/>
              <a:ext cx="487" cy="336"/>
              <a:chOff x="3216" y="3744"/>
              <a:chExt cx="487" cy="336"/>
            </a:xfrm>
          </p:grpSpPr>
          <p:sp>
            <p:nvSpPr>
              <p:cNvPr id="61486" name="Rectangle 93"/>
              <p:cNvSpPr>
                <a:spLocks noChangeArrowheads="1"/>
              </p:cNvSpPr>
              <p:nvPr/>
            </p:nvSpPr>
            <p:spPr bwMode="auto">
              <a:xfrm>
                <a:off x="3256" y="3752"/>
                <a:ext cx="44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>
                    <a:latin typeface="Times" charset="0"/>
                  </a:rPr>
                  <a:t>CH</a:t>
                </a:r>
                <a:r>
                  <a:rPr lang="en-US" baseline="-25000">
                    <a:latin typeface="Times" charset="0"/>
                  </a:rPr>
                  <a:t>2</a:t>
                </a:r>
              </a:p>
            </p:txBody>
          </p:sp>
          <p:sp>
            <p:nvSpPr>
              <p:cNvPr id="61487" name="Line 94"/>
              <p:cNvSpPr>
                <a:spLocks noChangeShapeType="1"/>
              </p:cNvSpPr>
              <p:nvPr/>
            </p:nvSpPr>
            <p:spPr bwMode="auto">
              <a:xfrm>
                <a:off x="3216" y="374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8" name="Line 95"/>
              <p:cNvSpPr>
                <a:spLocks noChangeShapeType="1"/>
              </p:cNvSpPr>
              <p:nvPr/>
            </p:nvSpPr>
            <p:spPr bwMode="auto">
              <a:xfrm flipH="1">
                <a:off x="3216" y="398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96" name="Line 74"/>
          <p:cNvSpPr>
            <a:spLocks noChangeShapeType="1"/>
          </p:cNvSpPr>
          <p:nvPr/>
        </p:nvSpPr>
        <p:spPr bwMode="auto">
          <a:xfrm flipH="1">
            <a:off x="6553200" y="4953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76"/>
          <p:cNvSpPr txBox="1">
            <a:spLocks noChangeArrowheads="1"/>
          </p:cNvSpPr>
          <p:nvPr/>
        </p:nvSpPr>
        <p:spPr bwMode="auto">
          <a:xfrm>
            <a:off x="7150100" y="3805238"/>
            <a:ext cx="850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latin typeface="Times" charset="0"/>
              </a:rPr>
              <a:t>ROH</a:t>
            </a:r>
          </a:p>
        </p:txBody>
      </p:sp>
      <p:sp>
        <p:nvSpPr>
          <p:cNvPr id="98" name="Rectangle 78"/>
          <p:cNvSpPr>
            <a:spLocks noChangeArrowheads="1"/>
          </p:cNvSpPr>
          <p:nvPr/>
        </p:nvSpPr>
        <p:spPr bwMode="auto">
          <a:xfrm>
            <a:off x="4114800" y="4419600"/>
            <a:ext cx="91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" charset="0"/>
              </a:rPr>
              <a:t>- H</a:t>
            </a:r>
            <a:r>
              <a:rPr lang="en-US" baseline="-25000">
                <a:latin typeface="Times" charset="0"/>
              </a:rPr>
              <a:t>2</a:t>
            </a:r>
            <a:r>
              <a:rPr lang="en-US">
                <a:latin typeface="Times" charset="0"/>
              </a:rPr>
              <a:t>O</a:t>
            </a:r>
            <a:endParaRPr lang="en-US" baseline="-25000">
              <a:latin typeface="Times" charset="0"/>
            </a:endParaRPr>
          </a:p>
        </p:txBody>
      </p:sp>
      <p:sp>
        <p:nvSpPr>
          <p:cNvPr id="99" name="Rectangle 78"/>
          <p:cNvSpPr>
            <a:spLocks noChangeArrowheads="1"/>
          </p:cNvSpPr>
          <p:nvPr/>
        </p:nvSpPr>
        <p:spPr bwMode="auto">
          <a:xfrm>
            <a:off x="6477000" y="4495800"/>
            <a:ext cx="72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" charset="0"/>
              </a:rPr>
              <a:t>- H</a:t>
            </a:r>
            <a:r>
              <a:rPr lang="en-US" sz="2800" baseline="30000">
                <a:latin typeface="Times" charset="0"/>
              </a:rPr>
              <a:t>+</a:t>
            </a:r>
            <a:endParaRPr lang="en-US" baseline="-25000">
              <a:latin typeface="Times" charset="0"/>
            </a:endParaRPr>
          </a:p>
        </p:txBody>
      </p:sp>
      <p:sp>
        <p:nvSpPr>
          <p:cNvPr id="100" name="Text Box 114"/>
          <p:cNvSpPr txBox="1">
            <a:spLocks noChangeArrowheads="1"/>
          </p:cNvSpPr>
          <p:nvPr/>
        </p:nvSpPr>
        <p:spPr bwMode="auto">
          <a:xfrm>
            <a:off x="6477000" y="2590800"/>
            <a:ext cx="2362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no way to get to ketal</a:t>
            </a:r>
          </a:p>
        </p:txBody>
      </p:sp>
      <p:sp>
        <p:nvSpPr>
          <p:cNvPr id="101" name="Text Box 114"/>
          <p:cNvSpPr txBox="1">
            <a:spLocks noChangeArrowheads="1"/>
          </p:cNvSpPr>
          <p:nvPr/>
        </p:nvSpPr>
        <p:spPr bwMode="auto">
          <a:xfrm>
            <a:off x="6477000" y="2933700"/>
            <a:ext cx="2362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or to attack ketal</a:t>
            </a:r>
          </a:p>
        </p:txBody>
      </p:sp>
      <p:sp>
        <p:nvSpPr>
          <p:cNvPr id="102" name="Text Box 114"/>
          <p:cNvSpPr txBox="1">
            <a:spLocks noChangeArrowheads="1"/>
          </p:cNvSpPr>
          <p:nvPr/>
        </p:nvSpPr>
        <p:spPr bwMode="auto">
          <a:xfrm>
            <a:off x="7924800" y="4191000"/>
            <a:ext cx="865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chemeClr val="accent2"/>
                </a:solidFill>
              </a:rPr>
              <a:t>(Ketal)</a:t>
            </a:r>
          </a:p>
        </p:txBody>
      </p:sp>
    </p:spTree>
    <p:custDataLst>
      <p:tags r:id="rId1"/>
    </p:custDataLst>
  </p:cSld>
  <p:clrMapOvr>
    <a:masterClrMapping/>
  </p:clrMapOvr>
  <p:transition advTm="232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-0.08333 0.25556 " pathEditMode="relative" ptsTypes="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5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18334 0.05555 " pathEditMode="relative" ptsTypes="AA">
                                      <p:cBhvr>
                                        <p:cTn id="42" dur="2000" fill="hold"/>
                                        <p:tgtEl>
                                          <p:spTgt spid="141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52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6 C 0.04722 0.00185 0.09444 0.0037 0.11666 0.02222 C 0.13889 0.04074 0.13611 0.07593 0.13333 0.11111 " pathEditMode="relative" ptsTypes="aaA"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C 0.04236 -0.0176 0.08472 -0.03519 0.1 -0.02223 C 0.11527 -0.00926 0.10347 0.03426 0.09166 0.07777 " pathEditMode="relative" ptsTypes="aaA">
                                      <p:cBhvr>
                                        <p:cTn id="88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C -0.04723 0.08426 -0.09445 0.16852 -0.09167 0.21111 C -0.08889 0.2537 -0.03611 0.25463 0.01667 0.25555 " pathEditMode="relative" ptsTypes="aaA">
                                      <p:cBhvr>
                                        <p:cTn id="10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18334 0.05555 " pathEditMode="relative" ptsTypes="AA">
                                      <p:cBhvr>
                                        <p:cTn id="142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2842" grpId="0" animBg="1"/>
      <p:bldP spid="141378" grpId="0"/>
      <p:bldP spid="141378" grpId="1"/>
      <p:bldP spid="1952849" grpId="0"/>
      <p:bldP spid="1952850" grpId="0" animBg="1"/>
      <p:bldP spid="1952882" grpId="0"/>
      <p:bldP spid="123" grpId="0"/>
      <p:bldP spid="141" grpId="0"/>
      <p:bldP spid="142" grpId="0"/>
      <p:bldP spid="142" grpId="1"/>
      <p:bldP spid="156" grpId="0" animBg="1"/>
      <p:bldP spid="157" grpId="0" animBg="1"/>
      <p:bldP spid="158" grpId="0" animBg="1"/>
      <p:bldP spid="159" grpId="0"/>
      <p:bldP spid="159" grpId="1"/>
      <p:bldP spid="161" grpId="0" animBg="1"/>
      <p:bldP spid="162" grpId="0" animBg="1"/>
      <p:bldP spid="163" grpId="0" animBg="1"/>
      <p:bldP spid="165" grpId="0"/>
      <p:bldP spid="165" grpId="1"/>
      <p:bldP spid="167" grpId="0" animBg="1"/>
      <p:bldP spid="167" grpId="1" animBg="1"/>
      <p:bldP spid="74" grpId="0"/>
      <p:bldP spid="75" grpId="0"/>
      <p:bldP spid="76" grpId="0" animBg="1"/>
      <p:bldP spid="87" grpId="0"/>
      <p:bldP spid="96" grpId="0" animBg="1"/>
      <p:bldP spid="97" grpId="0"/>
      <p:bldP spid="97" grpId="1"/>
      <p:bldP spid="98" grpId="0"/>
      <p:bldP spid="99" grpId="0"/>
      <p:bldP spid="100" grpId="0"/>
      <p:bldP spid="101" grpId="0"/>
      <p:bldP spid="10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ChangeArrowheads="1"/>
          </p:cNvSpPr>
          <p:nvPr/>
        </p:nvSpPr>
        <p:spPr bwMode="auto">
          <a:xfrm>
            <a:off x="0" y="0"/>
            <a:ext cx="914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>
                <a:solidFill>
                  <a:srgbClr val="FFFFFF"/>
                </a:solidFill>
                <a:latin typeface="Times" charset="0"/>
              </a:rPr>
              <a:t>Protecting Groups </a:t>
            </a:r>
            <a:r>
              <a:rPr lang="en-US" sz="3600">
                <a:solidFill>
                  <a:srgbClr val="FFFFFF"/>
                </a:solidFill>
                <a:latin typeface="Times" charset="0"/>
              </a:rPr>
              <a:t>(&amp; deprotection)</a:t>
            </a:r>
            <a:r>
              <a:rPr lang="en-US" sz="4400">
                <a:solidFill>
                  <a:srgbClr val="FFFFFF"/>
                </a:solidFill>
                <a:latin typeface="Times" charset="0"/>
              </a:rPr>
              <a:t> 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" charset="0"/>
              </a:rPr>
              <a:t> </a:t>
            </a:r>
            <a:r>
              <a:rPr lang="en-US" sz="1600">
                <a:solidFill>
                  <a:srgbClr val="FFFFFF"/>
                </a:solidFill>
                <a:latin typeface="Times" charset="0"/>
              </a:rPr>
              <a:t>(</a:t>
            </a:r>
            <a:r>
              <a:rPr lang="en-US" sz="1600" i="1">
                <a:solidFill>
                  <a:srgbClr val="FFFFFF"/>
                </a:solidFill>
                <a:latin typeface="Times" charset="0"/>
              </a:rPr>
              <a:t>e.g. </a:t>
            </a:r>
            <a:r>
              <a:rPr lang="en-US" sz="1600">
                <a:solidFill>
                  <a:srgbClr val="FFFFFF"/>
                </a:solidFill>
                <a:latin typeface="Times" charset="0"/>
              </a:rPr>
              <a:t>J&amp;F Sec. 16.10)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" charset="0"/>
              </a:rPr>
              <a:t>protect C=O as ketal</a:t>
            </a:r>
          </a:p>
        </p:txBody>
      </p:sp>
      <p:pic>
        <p:nvPicPr>
          <p:cNvPr id="5" name="Picture 4" descr="blackboard1s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44688"/>
            <a:ext cx="9144000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6186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/>
          <p:cNvSpPr>
            <a:spLocks noChangeArrowheads="1"/>
          </p:cNvSpPr>
          <p:nvPr/>
        </p:nvSpPr>
        <p:spPr bwMode="auto">
          <a:xfrm>
            <a:off x="0" y="0"/>
            <a:ext cx="914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>
                <a:solidFill>
                  <a:srgbClr val="FFFFFF"/>
                </a:solidFill>
                <a:latin typeface="Times" charset="0"/>
              </a:rPr>
              <a:t>Protecting Groups </a:t>
            </a:r>
            <a:r>
              <a:rPr lang="en-US" sz="3600">
                <a:solidFill>
                  <a:srgbClr val="FFFFFF"/>
                </a:solidFill>
                <a:latin typeface="Times" charset="0"/>
              </a:rPr>
              <a:t>(&amp; deprotection)</a:t>
            </a:r>
            <a:r>
              <a:rPr lang="en-US" sz="4400">
                <a:solidFill>
                  <a:srgbClr val="FFFFFF"/>
                </a:solidFill>
                <a:latin typeface="Times" charset="0"/>
              </a:rPr>
              <a:t> 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" charset="0"/>
              </a:rPr>
              <a:t> </a:t>
            </a:r>
            <a:r>
              <a:rPr lang="en-US" sz="1600">
                <a:solidFill>
                  <a:srgbClr val="FFFFFF"/>
                </a:solidFill>
                <a:latin typeface="Times" charset="0"/>
              </a:rPr>
              <a:t>(</a:t>
            </a:r>
            <a:r>
              <a:rPr lang="en-US" sz="1600" i="1">
                <a:solidFill>
                  <a:srgbClr val="FFFFFF"/>
                </a:solidFill>
                <a:latin typeface="Times" charset="0"/>
              </a:rPr>
              <a:t>e.g. </a:t>
            </a:r>
            <a:r>
              <a:rPr lang="en-US" sz="1600">
                <a:solidFill>
                  <a:srgbClr val="FFFFFF"/>
                </a:solidFill>
                <a:latin typeface="Times" charset="0"/>
              </a:rPr>
              <a:t>J&amp;F Sec. 16.10)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" charset="0"/>
              </a:rPr>
              <a:t>protect C=O as ketal</a:t>
            </a:r>
          </a:p>
        </p:txBody>
      </p:sp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152400" y="1676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Times" charset="0"/>
              </a:rPr>
              <a:t>protect ROH as THP or TBDMS derivative</a:t>
            </a:r>
            <a:endParaRPr lang="en-US" sz="6000">
              <a:solidFill>
                <a:srgbClr val="FFFFFF"/>
              </a:solidFill>
              <a:latin typeface="Times" charset="0"/>
            </a:endParaRPr>
          </a:p>
        </p:txBody>
      </p:sp>
      <p:pic>
        <p:nvPicPr>
          <p:cNvPr id="6" name="Picture 5" descr="blackboard2s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49538"/>
            <a:ext cx="9144000" cy="420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4153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ChangeArrowheads="1"/>
          </p:cNvSpPr>
          <p:nvPr/>
        </p:nvSpPr>
        <p:spPr bwMode="auto">
          <a:xfrm>
            <a:off x="7620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Times" charset="0"/>
              </a:rPr>
              <a:t>Imines </a:t>
            </a:r>
            <a:r>
              <a:rPr lang="en-US" sz="1800">
                <a:solidFill>
                  <a:schemeClr val="bg1"/>
                </a:solidFill>
                <a:latin typeface="Times" charset="0"/>
              </a:rPr>
              <a:t>(</a:t>
            </a:r>
            <a:r>
              <a:rPr lang="en-US" sz="1800" i="1">
                <a:solidFill>
                  <a:schemeClr val="bg1"/>
                </a:solidFill>
                <a:latin typeface="Times" charset="0"/>
              </a:rPr>
              <a:t>e.g.</a:t>
            </a:r>
            <a:r>
              <a:rPr lang="en-US" sz="1800">
                <a:solidFill>
                  <a:schemeClr val="bg1"/>
                </a:solidFill>
                <a:latin typeface="Times" charset="0"/>
              </a:rPr>
              <a:t> J&amp;F Sec. 16.11)</a:t>
            </a:r>
            <a:endParaRPr lang="en-US" sz="3600">
              <a:solidFill>
                <a:schemeClr val="bg1"/>
              </a:solidFill>
              <a:latin typeface="Times" charset="0"/>
            </a:endParaRPr>
          </a:p>
        </p:txBody>
      </p:sp>
      <p:pic>
        <p:nvPicPr>
          <p:cNvPr id="5" name="Picture 4" descr="blackboard3s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2388" y="1787525"/>
            <a:ext cx="9196388" cy="43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954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5791200"/>
          </a:xfrm>
        </p:spPr>
        <p:txBody>
          <a:bodyPr/>
          <a:lstStyle/>
          <a:p>
            <a:r>
              <a:rPr lang="en-US"/>
              <a:t>End of Lecture 65</a:t>
            </a:r>
            <a:br>
              <a:rPr lang="en-US"/>
            </a:br>
            <a:r>
              <a:rPr lang="en-US"/>
              <a:t>April 4, 2011</a:t>
            </a:r>
            <a:br>
              <a:rPr lang="en-US"/>
            </a:br>
            <a:endParaRPr lang="en-US"/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685800" y="4749800"/>
            <a:ext cx="7848600" cy="1879600"/>
            <a:chOff x="432" y="2607"/>
            <a:chExt cx="4944" cy="1184"/>
          </a:xfrm>
        </p:grpSpPr>
        <p:pic>
          <p:nvPicPr>
            <p:cNvPr id="69636" name="Picture 4" descr="CClicens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86" y="2607"/>
              <a:ext cx="77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37" name="Rectangle 5"/>
            <p:cNvSpPr>
              <a:spLocks noChangeArrowheads="1"/>
            </p:cNvSpPr>
            <p:nvPr/>
          </p:nvSpPr>
          <p:spPr bwMode="auto">
            <a:xfrm>
              <a:off x="432" y="2847"/>
              <a:ext cx="4944" cy="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 b="1"/>
                <a:t>Copyright © J.  M. McBride 2010. </a:t>
              </a:r>
              <a:r>
                <a:rPr lang="en-US" sz="1100"/>
                <a:t>Some rights reserved. Except for cited third-party materials, and those used by visiting speakers, all content is licensed under a </a:t>
              </a:r>
              <a:r>
                <a:rPr lang="en-US" sz="1100" u="sng">
                  <a:hlinkClick r:id="rId4"/>
                </a:rPr>
                <a:t>Creative Commons License (Attribution-NonCommercial-ShareAlike 3.0)</a:t>
              </a:r>
              <a:r>
                <a:rPr lang="en-US" sz="1100"/>
                <a:t>. </a:t>
              </a:r>
            </a:p>
            <a:p>
              <a:pPr algn="ctr"/>
              <a:r>
                <a:rPr lang="en-US" sz="1100"/>
                <a:t>Use of this content constitutes your acceptance of the noted license and the terms and conditions of use. </a:t>
              </a:r>
            </a:p>
            <a:p>
              <a:pPr algn="ctr"/>
              <a:endParaRPr lang="en-US" sz="500"/>
            </a:p>
            <a:p>
              <a:pPr algn="ctr"/>
              <a:r>
                <a:rPr lang="en-US" sz="1100"/>
                <a:t> Materials from Wikimedia Commons are denoted by the symbol        .</a:t>
              </a:r>
            </a:p>
            <a:p>
              <a:pPr algn="ctr"/>
              <a:endParaRPr lang="en-US" sz="500"/>
            </a:p>
            <a:p>
              <a:pPr algn="ctr"/>
              <a:r>
                <a:rPr lang="en-US" sz="1100"/>
                <a:t>Third party materials may be subject to additional intellectual property notices, information, or restrictions.</a:t>
              </a:r>
            </a:p>
            <a:p>
              <a:pPr algn="ctr"/>
              <a:r>
                <a:rPr lang="en-US" sz="500"/>
                <a:t> </a:t>
              </a:r>
            </a:p>
            <a:p>
              <a:pPr algn="ctr"/>
              <a:r>
                <a:rPr lang="en-US" sz="1100"/>
                <a:t>The following attribution may be used when reusing material that is not identified as third-party content: </a:t>
              </a:r>
            </a:p>
            <a:p>
              <a:pPr algn="ctr"/>
              <a:r>
                <a:rPr lang="en-US" sz="1100"/>
                <a:t>J. M. McBride, Chem 125. License: Creative Commons BY-NC-SA 3.0</a:t>
              </a:r>
            </a:p>
          </p:txBody>
        </p:sp>
        <p:pic>
          <p:nvPicPr>
            <p:cNvPr id="69638" name="Picture 6" descr="WClogoSM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80" y="3189"/>
              <a:ext cx="149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Tm="6466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7.5|13.4|22.8|2.1|9.9|2.2|15.3|10.2|3.9|4.5|8.6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.1|3.8|1.2|6.2|1.4|3.8|1.1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9.5|7.1|49.1|1.:|16.7|3.4|31.9|17.9|6.6|8.6|21.1|35.3|1.3|12.3|19.7|3.2|1.2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21.8|8.2|14.8|4.6|2.3|2.:|2.1|6.6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72.2|2.7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2.7|16.2|2.6|3.4|34.1|2.7|4.:|8.3|2.5|9.5|2.5|10.9|41.2|1.6|1.9|1.8|23.: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2.3|7.7|6.4|41.3|20.5|16.:|13.2|51.2|31.6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0.7|139.4|3.7|2.2|1.:|1.8|7.3|32.4|5.1|7.7|61.5|1.5|11.6|87|4.4|9.5|32.1|1.5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4.5|6.9|1.5|10.3|4.8|4.7|21.4|4.3|4.6|11.8|29.9|4.5|9.1|61.5|9.7|7.9|3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7.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9.3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5.9"/>
</p:tagLst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760BFC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760BFC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6" charset="0"/>
            <a:ea typeface="ＭＳ Ｐゴシック" pitchFamily="26" charset="-128"/>
            <a:cs typeface="ＭＳ Ｐゴシック" pitchFamily="2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6" charset="0"/>
            <a:ea typeface="ＭＳ Ｐゴシック" pitchFamily="26" charset="-128"/>
            <a:cs typeface="ＭＳ Ｐゴシック" pitchFamily="26" charset="-128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43085</TotalTime>
  <Words>956</Words>
  <Application>Microsoft Macintosh PowerPoint</Application>
  <PresentationFormat>On-screen Show (4:3)</PresentationFormat>
  <Paragraphs>285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ＭＳ Ｐゴシック</vt:lpstr>
      <vt:lpstr>Times</vt:lpstr>
      <vt:lpstr>Times New Roman</vt:lpstr>
      <vt:lpstr>Symbol</vt:lpstr>
      <vt:lpstr>Helvetica</vt:lpstr>
      <vt:lpstr>Blank</vt:lpstr>
      <vt:lpstr>Blank Presentation</vt:lpstr>
      <vt:lpstr>3_Blank</vt:lpstr>
      <vt:lpstr>Slide 1</vt:lpstr>
      <vt:lpstr>Slide 2</vt:lpstr>
      <vt:lpstr>Slide 3</vt:lpstr>
      <vt:lpstr>Slide 4</vt:lpstr>
      <vt:lpstr>Victor Meyer 9/8/48 - 8/8/97 “Geliebte Frau! Geliebte Kinder! Lebt wohl! Meine Nerven sind zerstört; ich kann nicht mehr.”</vt:lpstr>
      <vt:lpstr>Slide 6</vt:lpstr>
      <vt:lpstr>Slide 7</vt:lpstr>
      <vt:lpstr>Hydration (acid or base)  (e.g. J&amp;F Sec. 16.6-16.7)  imine2amino acid</vt:lpstr>
      <vt:lpstr>Slide 9</vt:lpstr>
      <vt:lpstr>Slide 10</vt:lpstr>
      <vt:lpstr>Slide 11</vt:lpstr>
      <vt:lpstr>Slide 12</vt:lpstr>
      <vt:lpstr>Slide 13</vt:lpstr>
      <vt:lpstr>Slide 14</vt:lpstr>
      <vt:lpstr>Slide 15</vt:lpstr>
      <vt:lpstr>End of Lecture 65 April 4, 2011 </vt:lpstr>
    </vt:vector>
  </TitlesOfParts>
  <Company>Yale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Yale University</dc:creator>
  <cp:lastModifiedBy>Yale</cp:lastModifiedBy>
  <cp:revision>692</cp:revision>
  <dcterms:created xsi:type="dcterms:W3CDTF">2011-04-05T15:03:11Z</dcterms:created>
  <dcterms:modified xsi:type="dcterms:W3CDTF">2011-04-05T15:56:39Z</dcterms:modified>
</cp:coreProperties>
</file>